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62"/>
  </p:notesMasterIdLst>
  <p:sldIdLst>
    <p:sldId id="256" r:id="rId2"/>
    <p:sldId id="309" r:id="rId3"/>
    <p:sldId id="259" r:id="rId4"/>
    <p:sldId id="269" r:id="rId5"/>
    <p:sldId id="308" r:id="rId6"/>
    <p:sldId id="270" r:id="rId7"/>
    <p:sldId id="271" r:id="rId8"/>
    <p:sldId id="272" r:id="rId9"/>
    <p:sldId id="273" r:id="rId10"/>
    <p:sldId id="274" r:id="rId11"/>
    <p:sldId id="310" r:id="rId12"/>
    <p:sldId id="312" r:id="rId13"/>
    <p:sldId id="275" r:id="rId14"/>
    <p:sldId id="313" r:id="rId15"/>
    <p:sldId id="314" r:id="rId16"/>
    <p:sldId id="315" r:id="rId17"/>
    <p:sldId id="278" r:id="rId18"/>
    <p:sldId id="261" r:id="rId19"/>
    <p:sldId id="264" r:id="rId20"/>
    <p:sldId id="298" r:id="rId21"/>
    <p:sldId id="299" r:id="rId22"/>
    <p:sldId id="324" r:id="rId23"/>
    <p:sldId id="265" r:id="rId24"/>
    <p:sldId id="266" r:id="rId25"/>
    <p:sldId id="267" r:id="rId26"/>
    <p:sldId id="268" r:id="rId27"/>
    <p:sldId id="297" r:id="rId28"/>
    <p:sldId id="300" r:id="rId29"/>
    <p:sldId id="301" r:id="rId30"/>
    <p:sldId id="302" r:id="rId31"/>
    <p:sldId id="305" r:id="rId32"/>
    <p:sldId id="303" r:id="rId33"/>
    <p:sldId id="304" r:id="rId34"/>
    <p:sldId id="283" r:id="rId35"/>
    <p:sldId id="279" r:id="rId36"/>
    <p:sldId id="316" r:id="rId37"/>
    <p:sldId id="281" r:id="rId38"/>
    <p:sldId id="280" r:id="rId39"/>
    <p:sldId id="317" r:id="rId40"/>
    <p:sldId id="284" r:id="rId41"/>
    <p:sldId id="285" r:id="rId42"/>
    <p:sldId id="318" r:id="rId43"/>
    <p:sldId id="320" r:id="rId44"/>
    <p:sldId id="319" r:id="rId45"/>
    <p:sldId id="286" r:id="rId46"/>
    <p:sldId id="295" r:id="rId47"/>
    <p:sldId id="291" r:id="rId48"/>
    <p:sldId id="321" r:id="rId49"/>
    <p:sldId id="322" r:id="rId50"/>
    <p:sldId id="323" r:id="rId51"/>
    <p:sldId id="296" r:id="rId52"/>
    <p:sldId id="287" r:id="rId53"/>
    <p:sldId id="288" r:id="rId54"/>
    <p:sldId id="289" r:id="rId55"/>
    <p:sldId id="290" r:id="rId56"/>
    <p:sldId id="292" r:id="rId57"/>
    <p:sldId id="293" r:id="rId58"/>
    <p:sldId id="294" r:id="rId59"/>
    <p:sldId id="307" r:id="rId60"/>
    <p:sldId id="306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7" autoAdjust="0"/>
    <p:restoredTop sz="62261" autoAdjust="0"/>
  </p:normalViewPr>
  <p:slideViewPr>
    <p:cSldViewPr snapToGrid="0">
      <p:cViewPr varScale="1">
        <p:scale>
          <a:sx n="50" d="100"/>
          <a:sy n="50" d="100"/>
        </p:scale>
        <p:origin x="187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3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5101-47AB-4C03-B5C5-560E42BB2598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F4511-325A-46A3-8489-39552B7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7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0" dirty="0"/>
              <a:t>Sorry about the </a:t>
            </a:r>
            <a:r>
              <a:rPr lang="en-US" b="1" dirty="0"/>
              <a:t>capital R </a:t>
            </a:r>
            <a:r>
              <a:rPr lang="en-US" b="0" dirty="0"/>
              <a:t>in the word very. </a:t>
            </a:r>
          </a:p>
          <a:p>
            <a:r>
              <a:rPr lang="en-US" b="0" dirty="0"/>
              <a:t>This has become an inside joke among the organizers of the Chicago R Users Group,</a:t>
            </a:r>
          </a:p>
          <a:p>
            <a:r>
              <a:rPr lang="en-US" b="0" dirty="0"/>
              <a:t>And I could not resist. </a:t>
            </a:r>
          </a:p>
          <a:p>
            <a:endParaRPr lang="en-US" b="0" dirty="0"/>
          </a:p>
          <a:p>
            <a:r>
              <a:rPr lang="en-US" b="0" dirty="0"/>
              <a:t>I didn’t spell it that way on the meetup website – because I didn’t want people to know how nerdy I am.</a:t>
            </a:r>
          </a:p>
          <a:p>
            <a:r>
              <a:rPr lang="en-US" b="0" dirty="0"/>
              <a:t>But I’m pretty sure you all realize by now, there’s no point in me attempting to hide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90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first wrote “c = (“ I forgot the “c” for “concatenate”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1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personal recommendation is to use double-quotes whenever possible for consistency.</a:t>
            </a:r>
          </a:p>
          <a:p>
            <a:r>
              <a:rPr lang="en-US" dirty="0"/>
              <a:t>I’m deliberately using single-quotes some times, and double-quotes others. </a:t>
            </a:r>
          </a:p>
          <a:p>
            <a:endParaRPr lang="en-US" dirty="0"/>
          </a:p>
          <a:p>
            <a:r>
              <a:rPr lang="en-US" dirty="0"/>
              <a:t>The problem with mixing and matching is if I do it incorrectly, then I could be short a quote and not realize what I’m missing.</a:t>
            </a:r>
          </a:p>
          <a:p>
            <a:endParaRPr lang="en-US" dirty="0"/>
          </a:p>
          <a:p>
            <a:r>
              <a:rPr lang="en-US" dirty="0"/>
              <a:t>If you want a single-quote inside a string, then be sure to have double-quotes at the outside.</a:t>
            </a:r>
          </a:p>
          <a:p>
            <a:r>
              <a:rPr lang="en-US" dirty="0"/>
              <a:t>If you want a double-quote inside a string, then use single-quotes at the outside.</a:t>
            </a:r>
          </a:p>
          <a:p>
            <a:r>
              <a:rPr lang="en-US" dirty="0"/>
              <a:t>If you want both, then there’s some trickery.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88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4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77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save matrices for later…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88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Typing help.(“help”) happens to be a good place to start. It tells you how you can better call for help.</a:t>
            </a:r>
          </a:p>
          <a:p>
            <a:endParaRPr lang="en-US" dirty="0"/>
          </a:p>
          <a:p>
            <a:r>
              <a:rPr lang="en-US" dirty="0"/>
              <a:t>If you want more focused help on a particular function or object, you can try: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args</a:t>
            </a:r>
            <a:r>
              <a:rPr lang="en-US" dirty="0"/>
              <a:t>(“&lt;function name&gt;”)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example(“&lt;function name&gt;”)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you want to go online within R: try </a:t>
            </a:r>
            <a:r>
              <a:rPr lang="en-US" b="1" dirty="0" err="1"/>
              <a:t>RSiteSearch</a:t>
            </a:r>
            <a:r>
              <a:rPr lang="en-US" b="1" dirty="0"/>
              <a:t>(“words or phrase”)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But at that point, I would also try Google or </a:t>
            </a:r>
            <a:r>
              <a:rPr lang="en-US" b="0" dirty="0" err="1"/>
              <a:t>StackOverflow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0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doing this today, just because it saves a bit of typing,</a:t>
            </a:r>
          </a:p>
          <a:p>
            <a:r>
              <a:rPr lang="en-US" dirty="0"/>
              <a:t>But I would normally say </a:t>
            </a:r>
            <a:r>
              <a:rPr lang="en-US" b="1" dirty="0"/>
              <a:t>print(</a:t>
            </a:r>
            <a:r>
              <a:rPr lang="en-US" b="1" dirty="0" err="1"/>
              <a:t>myAverage</a:t>
            </a:r>
            <a:r>
              <a:rPr lang="en-US" b="1" dirty="0"/>
              <a:t>) </a:t>
            </a:r>
            <a:r>
              <a:rPr lang="en-US" dirty="0"/>
              <a:t>on a line rather than just type </a:t>
            </a:r>
            <a:r>
              <a:rPr lang="en-US" b="1" dirty="0" err="1"/>
              <a:t>myAverage</a:t>
            </a:r>
            <a:r>
              <a:rPr lang="en-US" dirty="0"/>
              <a:t>, </a:t>
            </a:r>
          </a:p>
          <a:p>
            <a:r>
              <a:rPr lang="en-US" dirty="0"/>
              <a:t>just to remind myself what I actually wanted to print it, </a:t>
            </a:r>
          </a:p>
          <a:p>
            <a:r>
              <a:rPr lang="en-US" dirty="0"/>
              <a:t>as opposed to forgetting to do something 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75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better user interface has everything the RGUI interface has, but much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09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window on the left is called the “Console.” </a:t>
            </a:r>
            <a:r>
              <a:rPr lang="en-US" dirty="0"/>
              <a:t>It looks pretty much like RGUI’s console from before. </a:t>
            </a:r>
          </a:p>
          <a:p>
            <a:r>
              <a:rPr lang="en-US" dirty="0"/>
              <a:t>We can type in commands after the “&gt;” prompt, just like before. </a:t>
            </a:r>
          </a:p>
          <a:p>
            <a:endParaRPr lang="en-US" dirty="0"/>
          </a:p>
          <a:p>
            <a:r>
              <a:rPr lang="en-US" dirty="0"/>
              <a:t>You could switch the tab to look at the </a:t>
            </a:r>
            <a:r>
              <a:rPr lang="en-US" b="1" dirty="0"/>
              <a:t>Terminal</a:t>
            </a:r>
            <a:r>
              <a:rPr lang="en-US" dirty="0"/>
              <a:t> – but I won’t do that today.</a:t>
            </a:r>
          </a:p>
          <a:p>
            <a:r>
              <a:rPr lang="en-US" dirty="0"/>
              <a:t>It brings up the equivalent of you operating system’s dos prompt, or terminal in other OS’s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56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window at the top right is the “environment/history/connection” window. </a:t>
            </a:r>
          </a:p>
          <a:p>
            <a:r>
              <a:rPr lang="en-US" dirty="0"/>
              <a:t>It has three tabs, currently set to the environment. </a:t>
            </a:r>
          </a:p>
          <a:p>
            <a:endParaRPr lang="en-US" dirty="0"/>
          </a:p>
          <a:p>
            <a:r>
              <a:rPr lang="en-US" dirty="0"/>
              <a:t>The environment shows the objects I’ve created, so I do not have to list them all the time. </a:t>
            </a:r>
          </a:p>
          <a:p>
            <a:r>
              <a:rPr lang="en-US" dirty="0"/>
              <a:t>With this feature alone, this is already better than the older </a:t>
            </a:r>
            <a:r>
              <a:rPr lang="en-US" dirty="0" err="1"/>
              <a:t>Rgui</a:t>
            </a:r>
            <a:r>
              <a:rPr lang="en-US" dirty="0"/>
              <a:t> program we used before. </a:t>
            </a:r>
          </a:p>
          <a:p>
            <a:endParaRPr lang="en-US" dirty="0"/>
          </a:p>
          <a:p>
            <a:r>
              <a:rPr lang="en-US" dirty="0"/>
              <a:t>There’s also an “Import Dataset” button which is really handy. I’ll show that off later.</a:t>
            </a:r>
          </a:p>
          <a:p>
            <a:endParaRPr lang="en-US" dirty="0"/>
          </a:p>
          <a:p>
            <a:r>
              <a:rPr lang="en-US" dirty="0"/>
              <a:t>You can switch the tab to look at the </a:t>
            </a:r>
            <a:r>
              <a:rPr lang="en-US" b="1" dirty="0"/>
              <a:t>History</a:t>
            </a:r>
            <a:r>
              <a:rPr lang="en-US" dirty="0"/>
              <a:t> and </a:t>
            </a:r>
            <a:r>
              <a:rPr lang="en-US" b="1" dirty="0"/>
              <a:t>Connection</a:t>
            </a:r>
            <a:r>
              <a:rPr lang="en-US" dirty="0"/>
              <a:t>, but I won’t do that today.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05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window at the bottom right is the “Files/plots/packages/help/viewer” </a:t>
            </a:r>
            <a:r>
              <a:rPr lang="en-US" dirty="0"/>
              <a:t>window.</a:t>
            </a:r>
          </a:p>
          <a:p>
            <a:r>
              <a:rPr lang="en-US" dirty="0"/>
              <a:t>I set the tab to “Help” which right now is providing the basic generic help for R. </a:t>
            </a:r>
          </a:p>
          <a:p>
            <a:endParaRPr lang="en-US" dirty="0"/>
          </a:p>
          <a:p>
            <a:r>
              <a:rPr lang="en-US" dirty="0"/>
              <a:t>You can switch the tab to look at </a:t>
            </a:r>
            <a:r>
              <a:rPr lang="en-US" b="1" dirty="0"/>
              <a:t>Plots</a:t>
            </a:r>
            <a:r>
              <a:rPr lang="en-US" dirty="0"/>
              <a:t>, which we will do later today,</a:t>
            </a:r>
          </a:p>
          <a:p>
            <a:r>
              <a:rPr lang="en-US" dirty="0"/>
              <a:t>And to look at </a:t>
            </a:r>
            <a:r>
              <a:rPr lang="en-US" b="1" dirty="0"/>
              <a:t>Files</a:t>
            </a:r>
            <a:r>
              <a:rPr lang="en-US" dirty="0"/>
              <a:t>, which we will do later today,</a:t>
            </a:r>
          </a:p>
          <a:p>
            <a:r>
              <a:rPr lang="en-US" dirty="0"/>
              <a:t>And more that we will not do later today.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7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next few minutes I’m going to use the default user interface that comes with R. </a:t>
            </a:r>
          </a:p>
          <a:p>
            <a:endParaRPr lang="en-US" dirty="0"/>
          </a:p>
          <a:p>
            <a:r>
              <a:rPr lang="en-US" dirty="0"/>
              <a:t>This is OK, but there’s a much better one I’m going to show off later. I’m mainly showing this off right now</a:t>
            </a:r>
          </a:p>
          <a:p>
            <a:r>
              <a:rPr lang="en-US" dirty="0"/>
              <a:t>Because some documentation and videos use this interface. </a:t>
            </a:r>
          </a:p>
          <a:p>
            <a:endParaRPr lang="en-US" dirty="0"/>
          </a:p>
          <a:p>
            <a:r>
              <a:rPr lang="en-US" dirty="0"/>
              <a:t>Normally, I would skip to the clearly better version.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6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95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We can add another window called the </a:t>
            </a:r>
            <a:r>
              <a:rPr lang="en-US" b="1" dirty="0"/>
              <a:t>“Editor” window. </a:t>
            </a:r>
          </a:p>
          <a:p>
            <a:endParaRPr lang="en-US" b="0" dirty="0"/>
          </a:p>
          <a:p>
            <a:r>
              <a:rPr lang="en-US" b="0" dirty="0"/>
              <a:t>This provides space for us to save and edit commands and scripts so that we can save and reuse them. </a:t>
            </a:r>
          </a:p>
          <a:p>
            <a:r>
              <a:rPr lang="en-US" b="0" dirty="0"/>
              <a:t>This is really nice because it allows us to save and later rerun work we otherwise do interactively. </a:t>
            </a:r>
          </a:p>
          <a:p>
            <a:endParaRPr lang="en-US" b="0" dirty="0"/>
          </a:p>
          <a:p>
            <a:r>
              <a:rPr lang="en-US" b="0" dirty="0"/>
              <a:t>The problem I have with interactive work is I always need to slightly revise something and try it again.</a:t>
            </a:r>
          </a:p>
          <a:p>
            <a:endParaRPr lang="en-US" b="0" dirty="0"/>
          </a:p>
          <a:p>
            <a:r>
              <a:rPr lang="en-US" b="0" dirty="0"/>
              <a:t>I always use a script window, even when I don’t have to, out of habit…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34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Now the top left is the Editor window</a:t>
            </a:r>
          </a:p>
          <a:p>
            <a:r>
              <a:rPr lang="en-US" dirty="0"/>
              <a:t>We can type in whatever we want in the editor, but it does not automatically get run. </a:t>
            </a:r>
          </a:p>
          <a:p>
            <a:endParaRPr lang="en-US" dirty="0"/>
          </a:p>
          <a:p>
            <a:r>
              <a:rPr lang="en-US" dirty="0"/>
              <a:t>There are a number of ways we can run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copy and paste from the editor to the console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highlight and click on the “run” button in the editor.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95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Typing commands via the script window is not necessary, </a:t>
            </a:r>
          </a:p>
          <a:p>
            <a:r>
              <a:rPr lang="en-US" dirty="0"/>
              <a:t>we can always type directly into the console like we did before.</a:t>
            </a:r>
          </a:p>
          <a:p>
            <a:endParaRPr lang="en-US" dirty="0"/>
          </a:p>
          <a:p>
            <a:r>
              <a:rPr lang="en-US" dirty="0"/>
              <a:t>But I almost always type into a script and then </a:t>
            </a:r>
            <a:r>
              <a:rPr lang="en-US" b="1" dirty="0"/>
              <a:t>execute</a:t>
            </a:r>
            <a:r>
              <a:rPr lang="en-US" dirty="0"/>
              <a:t> or </a:t>
            </a:r>
            <a:r>
              <a:rPr lang="en-US" b="1" dirty="0"/>
              <a:t>run</a:t>
            </a:r>
            <a:r>
              <a:rPr lang="en-US" dirty="0"/>
              <a:t> the script.</a:t>
            </a:r>
          </a:p>
          <a:p>
            <a:endParaRPr lang="en-US" dirty="0"/>
          </a:p>
          <a:p>
            <a:r>
              <a:rPr lang="en-US" dirty="0"/>
              <a:t>Part of this is that scripts help </a:t>
            </a:r>
            <a:r>
              <a:rPr lang="en-US" b="1" dirty="0"/>
              <a:t>reproducibility</a:t>
            </a:r>
            <a:r>
              <a:rPr lang="en-US" dirty="0"/>
              <a:t>, the ability to rerun something and get the exact same answers again.</a:t>
            </a:r>
          </a:p>
          <a:p>
            <a:r>
              <a:rPr lang="en-US" dirty="0"/>
              <a:t>If you just type something directly into the console, you might not remember exactly what you did. </a:t>
            </a:r>
          </a:p>
          <a:p>
            <a:endParaRPr lang="en-US" dirty="0"/>
          </a:p>
          <a:p>
            <a:r>
              <a:rPr lang="en-US" dirty="0"/>
              <a:t>I don’t know how many times in my career when I was supposed to do something just once, </a:t>
            </a:r>
          </a:p>
          <a:p>
            <a:r>
              <a:rPr lang="en-US" dirty="0"/>
              <a:t>Only days/weeks/months/years later redo the same process again. </a:t>
            </a:r>
          </a:p>
          <a:p>
            <a:r>
              <a:rPr lang="en-US" dirty="0"/>
              <a:t>I don’t have that memory, and I gave up trying. </a:t>
            </a:r>
          </a:p>
          <a:p>
            <a:r>
              <a:rPr lang="en-US" dirty="0"/>
              <a:t>So I put everything in a script, and save the script unless I know for sure I won’t need it. </a:t>
            </a:r>
          </a:p>
          <a:p>
            <a:endParaRPr lang="en-US" dirty="0"/>
          </a:p>
          <a:p>
            <a:r>
              <a:rPr lang="en-US" dirty="0"/>
              <a:t>I’m not saving scripts today because I want everybody to experience typing and how </a:t>
            </a:r>
            <a:r>
              <a:rPr lang="en-US" dirty="0" err="1"/>
              <a:t>RStudio</a:t>
            </a:r>
            <a:r>
              <a:rPr lang="en-US" dirty="0"/>
              <a:t> gives you hints when you make mistakes.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4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admit that I like </a:t>
            </a:r>
            <a:r>
              <a:rPr lang="en-US" dirty="0" err="1"/>
              <a:t>RStudio</a:t>
            </a:r>
            <a:r>
              <a:rPr lang="en-US" dirty="0"/>
              <a:t> for just this one feature alone. It’s certainly worth the price (free) and more.</a:t>
            </a:r>
          </a:p>
          <a:p>
            <a:endParaRPr lang="en-US" dirty="0"/>
          </a:p>
          <a:p>
            <a:r>
              <a:rPr lang="en-US" dirty="0"/>
              <a:t>But I say this about a lot of </a:t>
            </a:r>
            <a:r>
              <a:rPr lang="en-US" dirty="0" err="1"/>
              <a:t>RStudio’s</a:t>
            </a:r>
            <a:r>
              <a:rPr lang="en-US" dirty="0"/>
              <a:t> functionality.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37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could have used a built-in data source, but I actually like random numbers.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might want to save the discussion of built-in data sources until after this section – literally “for another day.”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finance we use random numbers a lot in Monte Carlo simulation.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7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r>
              <a:rPr lang="en-US" dirty="0"/>
              <a:t> and page 17 of Dixon’s Introduction to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82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notice, </a:t>
            </a:r>
            <a:r>
              <a:rPr lang="en-US" dirty="0" err="1"/>
              <a:t>Rstudio</a:t>
            </a:r>
            <a:r>
              <a:rPr lang="en-US" dirty="0"/>
              <a:t> is trying to tell me that I’m missing a right parenthesis. It says the last one I typed in matches the left parenthesis for the </a:t>
            </a:r>
            <a:r>
              <a:rPr lang="en-US" dirty="0" err="1"/>
              <a:t>rnorm</a:t>
            </a:r>
            <a:r>
              <a:rPr lang="en-US" dirty="0"/>
              <a:t> function call. </a:t>
            </a:r>
          </a:p>
          <a:p>
            <a:r>
              <a:rPr lang="en-US" dirty="0"/>
              <a:t>This is a real handy feature, but let’s pretend I did not notice that…just to see what happens.</a:t>
            </a:r>
          </a:p>
          <a:p>
            <a:endParaRPr lang="en-US" dirty="0"/>
          </a:p>
          <a:p>
            <a:r>
              <a:rPr lang="en-US" dirty="0"/>
              <a:t>I actually made two mistakes: in addition to forgetting the right parenthesis, I put in the number one rather than the letter 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58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the system is basically saying “Yes, go on. Finish what you’re saying. I’m waiting…”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05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other types of plots are there? Try “help(plot)”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"p" for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oints,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"l" for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ines,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"b" for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"c" for the lines part alone of "b",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"o" for both ‘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verplotted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"h" for ‘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istogram’ like (or ‘high-density’) vertical lines,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"s" for stair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teps,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"S" for other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teps, see ‘Details’ below,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"n" for no plotting.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83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computer doesn’t really care what, if anything comments say…so you do not need to make any comments for the code to work properly.</a:t>
            </a:r>
          </a:p>
          <a:p>
            <a:r>
              <a:rPr lang="en-US" dirty="0"/>
              <a:t>But people do care, and some comments are good.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0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R as a calculator. For example:</a:t>
            </a:r>
          </a:p>
          <a:p>
            <a:r>
              <a:rPr lang="en-US" dirty="0"/>
              <a:t>123 + 456</a:t>
            </a:r>
          </a:p>
          <a:p>
            <a:r>
              <a:rPr lang="en-US" dirty="0"/>
              <a:t>10^2 + 36</a:t>
            </a:r>
          </a:p>
          <a:p>
            <a:r>
              <a:rPr lang="en-US" dirty="0"/>
              <a:t>3 * (2 + 1)	# R only likes parentheses, we cannot use square brackets or curly brackets</a:t>
            </a:r>
          </a:p>
          <a:p>
            <a:r>
              <a:rPr lang="en-US" dirty="0"/>
              <a:t>1 + (3 *(2+1)	# oops we forgot a closing parentheses – R will show us it is expecting something</a:t>
            </a:r>
          </a:p>
          <a:p>
            <a:endParaRPr lang="en-US" dirty="0"/>
          </a:p>
          <a:p>
            <a:r>
              <a:rPr lang="en-US" dirty="0"/>
              <a:t>Also note, unlike Excel, R is ok with having one or more spaces separating the symbols. </a:t>
            </a:r>
          </a:p>
          <a:p>
            <a:r>
              <a:rPr lang="en-US" dirty="0"/>
              <a:t>Obviously you cannot separate the digits within a number, but its up to you if you want extra spaces between the symbols.</a:t>
            </a:r>
          </a:p>
          <a:p>
            <a:endParaRPr lang="en-US" dirty="0"/>
          </a:p>
          <a:p>
            <a:r>
              <a:rPr lang="en-US" dirty="0"/>
              <a:t>Yes, I admit this is not very exciting – but I don’t want you to be alarmed when you see a “+” rather than a result.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56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This is supposed to look like a normal distribution, but something looks abnormal (pun intended). </a:t>
            </a:r>
          </a:p>
          <a:p>
            <a:r>
              <a:rPr lang="en-US" b="0" dirty="0"/>
              <a:t>The deal is that due to random “luck of the draw” I got some really low values without really high values.</a:t>
            </a:r>
          </a:p>
          <a:p>
            <a:endParaRPr lang="en-US" b="1" dirty="0"/>
          </a:p>
          <a:p>
            <a:r>
              <a:rPr lang="en-US" b="1" dirty="0"/>
              <a:t>Sources: </a:t>
            </a:r>
            <a:r>
              <a:rPr lang="en-US" dirty="0"/>
              <a:t>See page 7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88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wasn’t on a Saturday, I would use terms like the “Law of Large Numbers” and maybe talk about the “Central Limit Theorem” </a:t>
            </a:r>
          </a:p>
          <a:p>
            <a:r>
              <a:rPr lang="en-US" dirty="0"/>
              <a:t>but it’s the weekend and we’re not here for that. </a:t>
            </a:r>
          </a:p>
          <a:p>
            <a:endParaRPr lang="en-US" dirty="0"/>
          </a:p>
          <a:p>
            <a:r>
              <a:rPr lang="en-US" dirty="0"/>
              <a:t>If you notice, the chart is not very presentable because the chart title, and the ex-axis label isn’t great. </a:t>
            </a:r>
          </a:p>
          <a:p>
            <a:r>
              <a:rPr lang="en-US" dirty="0"/>
              <a:t>We can improve on that, and a whole lot more, but that’s the subject for another lesson.</a:t>
            </a:r>
          </a:p>
          <a:p>
            <a:endParaRPr lang="en-US" dirty="0"/>
          </a:p>
          <a:p>
            <a:r>
              <a:rPr lang="en-US" dirty="0"/>
              <a:t>For now, all I want to do is show how easy it is to make a somewhat OK looking chart. </a:t>
            </a:r>
          </a:p>
          <a:p>
            <a:r>
              <a:rPr lang="en-US" dirty="0"/>
              <a:t>This is fine if I’m the only person looking at the chart. Or I have members on my team who are understanding. </a:t>
            </a:r>
          </a:p>
          <a:p>
            <a:r>
              <a:rPr lang="en-US" dirty="0"/>
              <a:t>But this is not something I would want to show my boss. Or my bosses’ boss. Or my bosses’ bosses’ boss…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60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Sources: </a:t>
            </a:r>
            <a:r>
              <a:rPr lang="en-US" dirty="0"/>
              <a:t>See page 6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91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7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41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odds between 1 and 11; I would do this in two parts</a:t>
            </a:r>
          </a:p>
          <a:p>
            <a:r>
              <a:rPr lang="en-US" dirty="0"/>
              <a:t>t &lt;- c( 0:49)</a:t>
            </a:r>
          </a:p>
          <a:p>
            <a:r>
              <a:rPr lang="en-US" dirty="0"/>
              <a:t>odds &lt;- t*2 + 1</a:t>
            </a:r>
          </a:p>
          <a:p>
            <a:r>
              <a:rPr lang="en-US" dirty="0" err="1"/>
              <a:t>rm</a:t>
            </a:r>
            <a:r>
              <a:rPr lang="en-US" dirty="0"/>
              <a:t>(t)	# I like to remove variables as soon as I no longer need them</a:t>
            </a:r>
          </a:p>
          <a:p>
            <a:endParaRPr lang="en-US" dirty="0"/>
          </a:p>
          <a:p>
            <a:r>
              <a:rPr lang="en-US" dirty="0"/>
              <a:t>Perhaps we can put this together in a single statement</a:t>
            </a:r>
          </a:p>
          <a:p>
            <a:r>
              <a:rPr lang="en-US" dirty="0" err="1"/>
              <a:t>anotherWay</a:t>
            </a:r>
            <a:r>
              <a:rPr lang="en-US" dirty="0"/>
              <a:t> &lt;- c(0:49)*2 + 1</a:t>
            </a:r>
          </a:p>
          <a:p>
            <a:endParaRPr lang="en-US" dirty="0"/>
          </a:p>
          <a:p>
            <a:r>
              <a:rPr lang="en-US" dirty="0"/>
              <a:t>What about that sequence function from the previous slide?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thirdWay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(from = 0, to = 99, by=2)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4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In addition to using a range </a:t>
            </a:r>
            <a:r>
              <a:rPr lang="en-US" b="1" dirty="0"/>
              <a:t>“2:3” </a:t>
            </a:r>
            <a:r>
              <a:rPr lang="en-US" b="0" dirty="0"/>
              <a:t>I could create a list and use that: for example </a:t>
            </a:r>
            <a:r>
              <a:rPr lang="en-US" b="1" dirty="0"/>
              <a:t>“c(1,3)” </a:t>
            </a:r>
            <a:r>
              <a:rPr lang="en-US" b="0" dirty="0"/>
              <a:t>to see the first and third elements.</a:t>
            </a:r>
          </a:p>
          <a:p>
            <a:endParaRPr lang="en-US" b="1" dirty="0"/>
          </a:p>
          <a:p>
            <a:r>
              <a:rPr lang="en-US" b="1" dirty="0"/>
              <a:t>Sources: </a:t>
            </a:r>
            <a:r>
              <a:rPr lang="en-US" dirty="0"/>
              <a:t>page 6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81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6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7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suppose I should have chosen more descriptive variables names than “x, y and z.”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62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7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58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8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0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</a:t>
            </a:r>
            <a:r>
              <a:rPr lang="en-US" dirty="0" err="1"/>
              <a:t>kinda</a:t>
            </a:r>
            <a:r>
              <a:rPr lang="en-US" dirty="0"/>
              <a:t> assuming from the last example that we probably did not intend to miss the final right parenthesis. </a:t>
            </a:r>
          </a:p>
          <a:p>
            <a:endParaRPr lang="en-US" dirty="0"/>
          </a:p>
          <a:p>
            <a:r>
              <a:rPr lang="en-US" dirty="0"/>
              <a:t>I did this deliberately to show one of the things that could happen when what you actually did was not 100% of what you thought you did.</a:t>
            </a:r>
          </a:p>
          <a:p>
            <a:endParaRPr lang="en-US" dirty="0"/>
          </a:p>
          <a:p>
            <a:r>
              <a:rPr lang="en-US" dirty="0"/>
              <a:t>Computers are very literal-minded and don’t have any kind of “you know what I mean” type of understanding that a person would have. </a:t>
            </a:r>
          </a:p>
          <a:p>
            <a:endParaRPr lang="en-US" dirty="0"/>
          </a:p>
          <a:p>
            <a:r>
              <a:rPr lang="en-US" dirty="0"/>
              <a:t>But I don’t want you to freak about this – as long as we can figure out why the computer doesn’t do what we want it to,</a:t>
            </a:r>
          </a:p>
          <a:p>
            <a:r>
              <a:rPr lang="en-US" dirty="0"/>
              <a:t>Any mistakes are easy to fix. Well, usually…but I don’t want to scare people.</a:t>
            </a:r>
          </a:p>
          <a:p>
            <a:endParaRPr lang="en-US" dirty="0"/>
          </a:p>
          <a:p>
            <a:r>
              <a:rPr lang="en-US" dirty="0"/>
              <a:t>Sometimes hitting the &lt;escape&gt; key or &lt;</a:t>
            </a:r>
            <a:r>
              <a:rPr lang="en-US" dirty="0" err="1"/>
              <a:t>cntl</a:t>
            </a:r>
            <a:r>
              <a:rPr lang="en-US" dirty="0"/>
              <a:t>&gt;&lt;c&gt; (holding down the control key and hitting C, will help if you’re stuck for some reason.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36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directory? For me it happens to be “one-drive\personal\documents”</a:t>
            </a:r>
          </a:p>
          <a:p>
            <a:r>
              <a:rPr lang="en-US" dirty="0"/>
              <a:t>And yes, I have some old-school RPGs installed on this machine. I don’t have time to play them any more, which is why I don’t have any new games.</a:t>
            </a:r>
          </a:p>
          <a:p>
            <a:endParaRPr lang="en-US" dirty="0"/>
          </a:p>
          <a:p>
            <a:r>
              <a:rPr lang="en-US" dirty="0"/>
              <a:t>The R command </a:t>
            </a:r>
            <a:r>
              <a:rPr lang="en-US" b="1" dirty="0" err="1"/>
              <a:t>Sys.getenv</a:t>
            </a:r>
            <a:r>
              <a:rPr lang="en-US" b="1" dirty="0"/>
              <a:t>(“R_HOME”) </a:t>
            </a:r>
            <a:r>
              <a:rPr lang="en-US" dirty="0"/>
              <a:t>and yes with these capital letters, will tell you where this is.</a:t>
            </a:r>
          </a:p>
          <a:p>
            <a:r>
              <a:rPr lang="en-US" dirty="0"/>
              <a:t>The r command </a:t>
            </a:r>
            <a:r>
              <a:rPr lang="en-US" b="1" dirty="0" err="1"/>
              <a:t>Sys.getenv</a:t>
            </a:r>
            <a:r>
              <a:rPr lang="en-US" b="1" dirty="0"/>
              <a:t>() </a:t>
            </a:r>
            <a:r>
              <a:rPr lang="en-US" dirty="0"/>
              <a:t>will show you a number of environment variables that you can use and change, I guess.</a:t>
            </a:r>
          </a:p>
          <a:p>
            <a:endParaRPr lang="en-US" dirty="0"/>
          </a:p>
          <a:p>
            <a:r>
              <a:rPr lang="en-US" dirty="0"/>
              <a:t>The next slide shows where this home default working directory is. </a:t>
            </a:r>
          </a:p>
          <a:p>
            <a:r>
              <a:rPr lang="en-US" dirty="0"/>
              <a:t>Or we could type in the R command </a:t>
            </a:r>
            <a:r>
              <a:rPr lang="en-US" b="1" dirty="0" err="1"/>
              <a:t>getwd</a:t>
            </a:r>
            <a:r>
              <a:rPr lang="en-US" b="1" dirty="0"/>
              <a:t>()</a:t>
            </a:r>
          </a:p>
          <a:p>
            <a:r>
              <a:rPr lang="en-US" b="0" dirty="0"/>
              <a:t>Or we can select </a:t>
            </a:r>
            <a:r>
              <a:rPr lang="en-US" b="1" dirty="0"/>
              <a:t>File &gt; Change dir... </a:t>
            </a:r>
            <a:r>
              <a:rPr lang="en-US" b="0" dirty="0"/>
              <a:t>and spot it from there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67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contents in the “R version” is R_HOME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change the working directory either here, or with the R command: </a:t>
            </a:r>
            <a:r>
              <a:rPr lang="en-US" b="1" dirty="0" err="1"/>
              <a:t>setwd</a:t>
            </a:r>
            <a:r>
              <a:rPr lang="en-US" b="1" dirty="0"/>
              <a:t>(“directory”)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Or we can select </a:t>
            </a:r>
            <a:r>
              <a:rPr lang="en-US" b="1" dirty="0"/>
              <a:t>File &gt; Change dir... </a:t>
            </a:r>
            <a:r>
              <a:rPr lang="en-US" b="0" dirty="0"/>
              <a:t>and change it from this dialog 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231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8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0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11 of Dixon’s Introduction to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57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There are two ways to see what packages are installed: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dirty="0"/>
              <a:t>Type in </a:t>
            </a:r>
            <a:r>
              <a:rPr lang="en-US" b="1" dirty="0"/>
              <a:t>library() </a:t>
            </a:r>
            <a:r>
              <a:rPr lang="en-US" b="0" dirty="0"/>
              <a:t>as an R command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dirty="0"/>
              <a:t>Look at the </a:t>
            </a:r>
            <a:r>
              <a:rPr lang="en-US" b="1" dirty="0"/>
              <a:t>Packages</a:t>
            </a:r>
            <a:r>
              <a:rPr lang="en-US" b="0" dirty="0"/>
              <a:t> tab in </a:t>
            </a:r>
            <a:r>
              <a:rPr lang="en-US" b="0" dirty="0" err="1"/>
              <a:t>RStudio</a:t>
            </a:r>
            <a:endParaRPr lang="en-US" b="0" dirty="0"/>
          </a:p>
          <a:p>
            <a:endParaRPr lang="en-US" b="1" dirty="0"/>
          </a:p>
          <a:p>
            <a:r>
              <a:rPr lang="en-US" b="1" dirty="0"/>
              <a:t>Sources: </a:t>
            </a:r>
            <a:r>
              <a:rPr lang="en-US" dirty="0"/>
              <a:t>See page 5 of Dixon’s Introduction to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746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file I imported is from the JPM real-time (meaning hourly) energy prices from some day I picked out of the blue. </a:t>
            </a:r>
          </a:p>
          <a:p>
            <a:r>
              <a:rPr lang="en-US" dirty="0"/>
              <a:t>This particular data file has header information at the top, so I skipped the first 17 rows. The next row has the variable names,</a:t>
            </a:r>
          </a:p>
          <a:p>
            <a:r>
              <a:rPr lang="en-US" dirty="0"/>
              <a:t>And the rest of the rows have the data. Notice how R’s </a:t>
            </a:r>
            <a:r>
              <a:rPr lang="en-US" dirty="0" err="1"/>
              <a:t>readxl</a:t>
            </a:r>
            <a:r>
              <a:rPr lang="en-US" dirty="0"/>
              <a:t> package can tell which columns are numbers and which are characters.</a:t>
            </a:r>
          </a:p>
          <a:p>
            <a:r>
              <a:rPr lang="en-US" dirty="0"/>
              <a:t>Notice how </a:t>
            </a:r>
            <a:r>
              <a:rPr lang="en-US" dirty="0" err="1"/>
              <a:t>Rstudio</a:t>
            </a:r>
            <a:r>
              <a:rPr lang="en-US" dirty="0"/>
              <a:t> shows you how things look without having to understand all the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43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16 of Dixon’s Introduction to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446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9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08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9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414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If you are an old-school C++ or java (or even </a:t>
            </a:r>
            <a:r>
              <a:rPr lang="en-US" b="0" dirty="0" err="1"/>
              <a:t>fortran</a:t>
            </a:r>
            <a:r>
              <a:rPr lang="en-US" b="0" dirty="0"/>
              <a:t>) programmer like I was, you have </a:t>
            </a:r>
            <a:r>
              <a:rPr lang="en-US" b="1" dirty="0"/>
              <a:t>some unlearning to 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 those old programming languages, you have to do operations element by element. This is can be tricky because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Need to keep track of the number of elements to do this properly.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10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8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save the results of calculations and operations. But to refer to some result later, we need to give it a name. Here are some examples.</a:t>
            </a:r>
          </a:p>
          <a:p>
            <a:r>
              <a:rPr lang="en-US" dirty="0"/>
              <a:t>a &lt;- 4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b &lt;- a * 5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c = 0.123</a:t>
            </a:r>
          </a:p>
          <a:p>
            <a:r>
              <a:rPr lang="en-US" dirty="0"/>
              <a:t>c</a:t>
            </a:r>
          </a:p>
          <a:p>
            <a:endParaRPr lang="en-US" dirty="0"/>
          </a:p>
          <a:p>
            <a:r>
              <a:rPr lang="en-US" dirty="0"/>
              <a:t>You can reassign a new value</a:t>
            </a:r>
          </a:p>
          <a:p>
            <a:r>
              <a:rPr lang="en-US" dirty="0"/>
              <a:t>a &lt;- a + 1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c &lt;-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473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This is not the smartest use of time, but it does show to create your own function.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start be defining a function name “</a:t>
            </a:r>
            <a:r>
              <a:rPr lang="en-US" b="0" dirty="0" err="1"/>
              <a:t>my.power</a:t>
            </a:r>
            <a:r>
              <a:rPr lang="en-US" b="0" dirty="0"/>
              <a:t>” and set it to a function with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then do some operations and return a value.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10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46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9 of Dixon’s Introduction to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78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</a:t>
            </a:r>
            <a:r>
              <a:rPr lang="en-US" u="none" dirty="0"/>
              <a:t>page 9 of Dixon’s Introduction to </a:t>
            </a:r>
            <a:r>
              <a:rPr lang="en-US" u="none" dirty="0" err="1"/>
              <a:t>RStudio</a:t>
            </a:r>
            <a:endParaRPr lang="en-US" u="non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66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You can also type in </a:t>
            </a:r>
            <a:r>
              <a:rPr lang="en-US" b="1" dirty="0"/>
              <a:t>data() </a:t>
            </a:r>
            <a:r>
              <a:rPr lang="en-US" b="0" dirty="0"/>
              <a:t>to see what datasets are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 general form for loading in a dataset is first specify the name, and then what package it is in.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R conveniently provides a good number of datasets just so people can have some samples to play around with.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These datasets are all inside a package called </a:t>
            </a:r>
            <a:r>
              <a:rPr lang="en-US" b="1" dirty="0"/>
              <a:t>“datasets” </a:t>
            </a:r>
            <a:r>
              <a:rPr lang="en-US" b="0" dirty="0"/>
              <a:t>and the package is pre-installed for everyone.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Here I’m loading, man I should have picked a word I can pronounce correctly, Pure-oh-my-sin???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11 of Dixon’s Introduction to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45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4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Mathematicians and statisticians like using single letter names, “Let m be a matrix…” so a lot of tutorials use short names as well.</a:t>
            </a:r>
          </a:p>
          <a:p>
            <a:r>
              <a:rPr lang="en-US" dirty="0"/>
              <a:t>But there’s nothing longer with using a normal name if that makes sense to you.</a:t>
            </a:r>
          </a:p>
          <a:p>
            <a:endParaRPr lang="en-US" dirty="0"/>
          </a:p>
          <a:p>
            <a:r>
              <a:rPr lang="en-US" dirty="0"/>
              <a:t>And while I’m at this, a lot of old-school computer programmers like short names as well. It saves on typing. </a:t>
            </a:r>
          </a:p>
          <a:p>
            <a:r>
              <a:rPr lang="en-US" dirty="0"/>
              <a:t>We’ll see examples later of a function called just “c” for “concatenate” (or is it “combine”),</a:t>
            </a:r>
          </a:p>
          <a:p>
            <a:r>
              <a:rPr lang="en-US" dirty="0"/>
              <a:t>And another function of just two letters “ls” for list</a:t>
            </a:r>
          </a:p>
          <a:p>
            <a:r>
              <a:rPr lang="en-US" dirty="0"/>
              <a:t>And another function of just two letters “</a:t>
            </a:r>
            <a:r>
              <a:rPr lang="en-US" dirty="0" err="1"/>
              <a:t>rm</a:t>
            </a:r>
            <a:r>
              <a:rPr lang="en-US" dirty="0"/>
              <a:t>” for remove.</a:t>
            </a:r>
          </a:p>
          <a:p>
            <a:r>
              <a:rPr lang="en-US" dirty="0"/>
              <a:t>We’ll see the later two functions in action in a few slides.</a:t>
            </a:r>
          </a:p>
          <a:p>
            <a:endParaRPr lang="en-US" dirty="0"/>
          </a:p>
          <a:p>
            <a:r>
              <a:rPr lang="en-US" dirty="0"/>
              <a:t>The limit of the length is some very large number. You should run out of patience before the computer does.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42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thing about conventions is that there are so many of them. Different groups of people like/prefer one over the others,</a:t>
            </a:r>
          </a:p>
          <a:p>
            <a:r>
              <a:rPr lang="en-US" dirty="0"/>
              <a:t>And since there’s no wrong way, some people feel very strongly about the particular method they prefer.</a:t>
            </a:r>
          </a:p>
          <a:p>
            <a:endParaRPr lang="en-US" dirty="0"/>
          </a:p>
          <a:p>
            <a:r>
              <a:rPr lang="en-US" b="1" i="1" dirty="0"/>
              <a:t>Personally,</a:t>
            </a:r>
            <a:r>
              <a:rPr lang="en-US" dirty="0"/>
              <a:t> I’m used to the first method because I used to program in C/C++/Java. </a:t>
            </a:r>
          </a:p>
          <a:p>
            <a:r>
              <a:rPr lang="en-US" dirty="0"/>
              <a:t>And in those languages the dot has a special meaning, so the third was looks unnatural to 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many people here program in those languages?  Just about nobody? I thought so. </a:t>
            </a:r>
          </a:p>
          <a:p>
            <a:r>
              <a:rPr lang="en-US" b="1" i="1" dirty="0"/>
              <a:t>But that’s just me. </a:t>
            </a:r>
          </a:p>
          <a:p>
            <a:endParaRPr lang="en-US" b="1" i="1" dirty="0"/>
          </a:p>
          <a:p>
            <a:r>
              <a:rPr lang="en-US" b="1" i="1" dirty="0"/>
              <a:t>The standard convention most R people use is the “dot.” </a:t>
            </a:r>
          </a:p>
          <a:p>
            <a:r>
              <a:rPr lang="en-US" dirty="0"/>
              <a:t>My advice is to use the convention that everyone around you uses, and just nod politely when they say the other ways are wrong.</a:t>
            </a:r>
          </a:p>
          <a:p>
            <a:endParaRPr lang="en-US" dirty="0"/>
          </a:p>
          <a:p>
            <a:r>
              <a:rPr lang="en-US" dirty="0"/>
              <a:t>So this means I should learn to “play nice with others” and use the “dot” convention.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21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conventional mathematician/statistician/programmer desire to have really short names: </a:t>
            </a:r>
          </a:p>
          <a:p>
            <a:r>
              <a:rPr lang="en-US" dirty="0"/>
              <a:t>Here’s a function called “ls” for list</a:t>
            </a:r>
          </a:p>
          <a:p>
            <a:r>
              <a:rPr lang="en-US" dirty="0"/>
              <a:t>And another function called “</a:t>
            </a:r>
            <a:r>
              <a:rPr lang="en-US" dirty="0" err="1"/>
              <a:t>rm</a:t>
            </a:r>
            <a:r>
              <a:rPr lang="en-US" dirty="0"/>
              <a:t>” for remove.</a:t>
            </a:r>
          </a:p>
          <a:p>
            <a:endParaRPr lang="en-US" dirty="0"/>
          </a:p>
          <a:p>
            <a:r>
              <a:rPr lang="en-US" dirty="0"/>
              <a:t>We’ll talk more about functions in a few slides. What’s nice about R, and just about any computing language,</a:t>
            </a:r>
          </a:p>
          <a:p>
            <a:r>
              <a:rPr lang="en-US" dirty="0"/>
              <a:t>Is that you can create and use your own functions – as if it belonged in the system right from the beginning.</a:t>
            </a:r>
          </a:p>
          <a:p>
            <a:r>
              <a:rPr lang="en-US" dirty="0"/>
              <a:t>Even better yet, if someone else makes their work available, then you can use functions that other people have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48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 have to admit that I’m a little lazy about distinguishing between lists and vectors, and I’ll occasionally say </a:t>
            </a:r>
            <a:r>
              <a:rPr lang="en-US" b="1" dirty="0"/>
              <a:t>list</a:t>
            </a:r>
            <a:r>
              <a:rPr lang="en-US" b="0" dirty="0"/>
              <a:t> when I mean </a:t>
            </a:r>
            <a:r>
              <a:rPr lang="en-US" b="1" dirty="0"/>
              <a:t>vector</a:t>
            </a:r>
            <a:r>
              <a:rPr lang="en-US" b="0" dirty="0"/>
              <a:t> and vice versa.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Also: these series can be other types that I have not told you about.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Sources: </a:t>
            </a:r>
            <a:r>
              <a:rPr lang="en-US" dirty="0"/>
              <a:t>See page 3 of </a:t>
            </a:r>
            <a:r>
              <a:rPr lang="en-US" dirty="0" err="1"/>
              <a:t>Torfs</a:t>
            </a:r>
            <a:r>
              <a:rPr lang="en-US" dirty="0"/>
              <a:t> &amp; </a:t>
            </a:r>
            <a:r>
              <a:rPr lang="en-US" dirty="0" err="1"/>
              <a:t>Brauer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54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7A33E5E-DCD7-46BC-AA65-41909C6189F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9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8805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66535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465746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46836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972394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96176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B85B-F03B-4547-B0FE-75EC701A4119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46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9A915-1F39-4475-ABD2-1D50E00FF164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6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0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707A-1DF0-4852-8EBF-13AB65771E54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75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7AF-B6E2-44D8-9E05-136CBF0BF3D2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5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655C-CA70-4EEF-B32C-68C903EDF35E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2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2B1F5-4208-4CD9-89B4-AA495491CE6D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3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79F-D09C-4EC2-B018-BACEF862B137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9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1652-2BF0-4BB3-8826-258C9F871B1E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91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8EB99-304F-428E-AF9E-3E9BF28A9994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4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4C13E2-7067-4895-840E-B7F57B3CA853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5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cursio@stuart.ii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cursio@ben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16CD-BA31-46FB-B3A8-3C2734015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from the </a:t>
            </a:r>
            <a:r>
              <a:rPr lang="en-US" dirty="0" err="1"/>
              <a:t>VeRy</a:t>
            </a:r>
            <a:r>
              <a:rPr lang="en-US" dirty="0"/>
              <a:t> Beginning -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04F6C-92E4-4F5A-A1DE-30E125568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Joe </a:t>
            </a:r>
            <a:r>
              <a:rPr lang="en-US" dirty="0" err="1"/>
              <a:t>Cursio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jcursio@stuart.iit.edu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jcursio@ben.edu</a:t>
            </a:r>
            <a:r>
              <a:rPr lang="en-US" dirty="0"/>
              <a:t>)</a:t>
            </a:r>
          </a:p>
          <a:p>
            <a:r>
              <a:rPr lang="en-US" dirty="0"/>
              <a:t>Chicago R Users Group (CRUG)</a:t>
            </a:r>
          </a:p>
          <a:p>
            <a:r>
              <a:rPr lang="en-US" dirty="0"/>
              <a:t>April 14, 2018 (Chicago, IL)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1C8B1-6A3E-4DEB-AA18-48C1B3C1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B859-519C-4F22-B7C0-173BB9BF688D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D1682-7B8B-4A35-B6C1-29F42E90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2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3D9A-489A-48F8-9A6E-B2BE7E2C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Scalars, Vectors, and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A0646-1EEA-422E-B5DB-A2447DECD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give a single name a collection of values all at once</a:t>
            </a:r>
          </a:p>
          <a:p>
            <a:pPr lvl="1"/>
            <a:r>
              <a:rPr lang="en-US" dirty="0"/>
              <a:t>Scalar – a single value: number or characters		(0-dimensional array)</a:t>
            </a:r>
          </a:p>
          <a:p>
            <a:pPr lvl="1"/>
            <a:r>
              <a:rPr lang="en-US" dirty="0"/>
              <a:t>Vector – a series of all numbers(*)				(1-dimensional array)</a:t>
            </a:r>
          </a:p>
          <a:p>
            <a:pPr lvl="1"/>
            <a:r>
              <a:rPr lang="en-US" dirty="0"/>
              <a:t>Matrix – a series of series of numbers(*)			(2-dimensional array)</a:t>
            </a:r>
          </a:p>
          <a:p>
            <a:r>
              <a:rPr lang="en-US" dirty="0"/>
              <a:t>We can also name a list – a series of elements</a:t>
            </a:r>
          </a:p>
          <a:p>
            <a:pPr lvl="1"/>
            <a:r>
              <a:rPr lang="en-US" dirty="0"/>
              <a:t>Each element can be a number, or a character, or another list, and you can mix-n-match</a:t>
            </a:r>
          </a:p>
          <a:p>
            <a:pPr marL="0" indent="0">
              <a:buNone/>
            </a:pPr>
            <a:r>
              <a:rPr lang="en-US" sz="1800" i="1" dirty="0"/>
              <a:t>(*) or a series of all characters, but I will not do that today.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B63D4-C7ED-4ABB-988E-3670B4D1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BB5E-28A9-4785-B2A0-24D8D4D2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2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640831"/>
            <a:ext cx="364308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Creating a Vector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2367092"/>
            <a:ext cx="3517295" cy="3881309"/>
          </a:xfrm>
        </p:spPr>
        <p:txBody>
          <a:bodyPr>
            <a:normAutofit/>
          </a:bodyPr>
          <a:lstStyle/>
          <a:p>
            <a:r>
              <a:rPr lang="en-US" sz="1800" dirty="0"/>
              <a:t>The function “c()” concatenates or “combines” values together into one list/vector.</a:t>
            </a:r>
          </a:p>
          <a:p>
            <a:endParaRPr lang="en-US" sz="1800" dirty="0"/>
          </a:p>
          <a:p>
            <a:r>
              <a:rPr lang="en-US" sz="1800" dirty="0"/>
              <a:t>If I use variables instead of specific values, then R will replace the variables with the values.</a:t>
            </a:r>
          </a:p>
          <a:p>
            <a:pPr lvl="1"/>
            <a:r>
              <a:rPr lang="en-US" sz="1400" dirty="0"/>
              <a:t>When I combined b and c together, it knows I want to combine the values of b and the values of c together. </a:t>
            </a:r>
          </a:p>
          <a:p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7D2FE-CBDF-473B-8C2D-DAEED786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B727-CB99-481D-9D74-7CD629D1ABE2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5840-C60A-4230-96E4-79ED0768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7CE61-8FAF-4BB4-822C-50C76247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52" r="67188" b="17408"/>
          <a:stretch/>
        </p:blipFill>
        <p:spPr>
          <a:xfrm>
            <a:off x="1143000" y="798642"/>
            <a:ext cx="6593776" cy="517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900" y="640831"/>
            <a:ext cx="1020898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Variables Can be Strings of Letters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2724150"/>
            <a:ext cx="3517295" cy="3524251"/>
          </a:xfrm>
        </p:spPr>
        <p:txBody>
          <a:bodyPr>
            <a:normAutofit/>
          </a:bodyPr>
          <a:lstStyle/>
          <a:p>
            <a:r>
              <a:rPr lang="en-US" sz="1800" dirty="0"/>
              <a:t>A series of letters and other characters that belong together is called a </a:t>
            </a:r>
            <a:r>
              <a:rPr lang="en-US" sz="1800" i="1" dirty="0"/>
              <a:t>string</a:t>
            </a:r>
            <a:r>
              <a:rPr lang="en-US" sz="1800" dirty="0"/>
              <a:t>.</a:t>
            </a:r>
          </a:p>
          <a:p>
            <a:r>
              <a:rPr lang="en-US" sz="1800" dirty="0"/>
              <a:t>You can define the start and end of a string by either a single quote or a double quote, but not one of each.</a:t>
            </a:r>
          </a:p>
          <a:p>
            <a:r>
              <a:rPr lang="en-US" sz="1800" dirty="0"/>
              <a:t>There are some tricks, but for now I just want to say we are not restricted to just using numbers.</a:t>
            </a:r>
            <a:endParaRPr lang="en-US" sz="1000" dirty="0"/>
          </a:p>
          <a:p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7D2FE-CBDF-473B-8C2D-DAEED786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B727-CB99-481D-9D74-7CD629D1ABE2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5840-C60A-4230-96E4-79ED0768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F0B3D-0630-4847-8225-9BEA4A660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" t="50805" r="67553" b="28148"/>
          <a:stretch/>
        </p:blipFill>
        <p:spPr>
          <a:xfrm>
            <a:off x="876300" y="2946400"/>
            <a:ext cx="6854339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05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7537-4F7A-43CE-9416-A115E6F9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See and Modify an Element of a Vector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ACD93-1155-44DC-A60B-1CEC29D44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CAEB9-82AC-4594-868D-5B565FE2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52DE847-5472-4EDD-BFEF-73A4B70BC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1" t="52538" r="77890" b="21612"/>
          <a:stretch/>
        </p:blipFill>
        <p:spPr>
          <a:xfrm>
            <a:off x="1194152" y="2481263"/>
            <a:ext cx="5339998" cy="3552153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2E2A02D3-14E9-49D6-B4FE-0A615C57A1D7}"/>
              </a:ext>
            </a:extLst>
          </p:cNvPr>
          <p:cNvSpPr txBox="1">
            <a:spLocks/>
          </p:cNvSpPr>
          <p:nvPr/>
        </p:nvSpPr>
        <p:spPr>
          <a:xfrm>
            <a:off x="6896100" y="2367092"/>
            <a:ext cx="4545995" cy="38813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number n inside the square brackets allow me to see the </a:t>
            </a:r>
            <a:r>
              <a:rPr lang="en-US" sz="1800" dirty="0" err="1"/>
              <a:t>n’th</a:t>
            </a:r>
            <a:r>
              <a:rPr lang="en-US" sz="1800" dirty="0"/>
              <a:t> element</a:t>
            </a:r>
          </a:p>
          <a:p>
            <a:r>
              <a:rPr lang="en-US" sz="1800" dirty="0"/>
              <a:t>I can change the </a:t>
            </a:r>
            <a:r>
              <a:rPr lang="en-US" sz="1800" dirty="0" err="1"/>
              <a:t>n’th</a:t>
            </a:r>
            <a:r>
              <a:rPr lang="en-US" sz="1800" dirty="0"/>
              <a:t> element to a different value</a:t>
            </a:r>
          </a:p>
          <a:p>
            <a:endParaRPr lang="en-US" sz="1800" dirty="0"/>
          </a:p>
          <a:p>
            <a:r>
              <a:rPr lang="en-US" sz="1800" dirty="0"/>
              <a:t>Notice a misspelling</a:t>
            </a:r>
          </a:p>
          <a:p>
            <a:r>
              <a:rPr lang="en-US" sz="1800" dirty="0"/>
              <a:t>Notice bad form using “=“ instead of “&lt;-” </a:t>
            </a:r>
            <a:endParaRPr lang="en-US" sz="14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727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640831"/>
            <a:ext cx="364308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Functions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120" y="2367092"/>
            <a:ext cx="4385975" cy="3881309"/>
          </a:xfrm>
        </p:spPr>
        <p:txBody>
          <a:bodyPr>
            <a:normAutofit/>
          </a:bodyPr>
          <a:lstStyle/>
          <a:p>
            <a:r>
              <a:rPr lang="en-US" sz="1800" dirty="0"/>
              <a:t>Here’s an example of using a function created for us. Like Excel, most functions have values inside parentheses called “parameters.”</a:t>
            </a:r>
          </a:p>
          <a:p>
            <a:r>
              <a:rPr lang="en-US" sz="1800" dirty="0"/>
              <a:t>There are many functions available to us “right out of the box.”</a:t>
            </a:r>
          </a:p>
          <a:p>
            <a:r>
              <a:rPr lang="en-US" sz="1800" dirty="0"/>
              <a:t>We can add packages (like Excel add-ins) to use many more functions. We’ll talk about packages towards the end of the session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7D2FE-CBDF-473B-8C2D-DAEED786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B727-CB99-481D-9D74-7CD629D1ABE2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5840-C60A-4230-96E4-79ED0768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962624-89CD-4B69-A8F4-5ABBF09C0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66" r="77875" b="14445"/>
          <a:stretch/>
        </p:blipFill>
        <p:spPr>
          <a:xfrm>
            <a:off x="1005840" y="830580"/>
            <a:ext cx="5486400" cy="52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081" y="640831"/>
            <a:ext cx="4528805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Help Me, Please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290" y="2367092"/>
            <a:ext cx="4528805" cy="3881309"/>
          </a:xfrm>
        </p:spPr>
        <p:txBody>
          <a:bodyPr>
            <a:normAutofit/>
          </a:bodyPr>
          <a:lstStyle/>
          <a:p>
            <a:r>
              <a:rPr lang="en-US" sz="1800" dirty="0"/>
              <a:t>Typing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help(“mean”)</a:t>
            </a:r>
            <a:r>
              <a:rPr lang="en-US" sz="1800" b="1" dirty="0"/>
              <a:t> </a:t>
            </a:r>
            <a:r>
              <a:rPr lang="en-US" sz="1800" dirty="0"/>
              <a:t>returned a web page</a:t>
            </a:r>
          </a:p>
          <a:p>
            <a:r>
              <a:rPr lang="en-US" sz="1800" dirty="0"/>
              <a:t>Typing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help(“&lt;topic&gt;”) </a:t>
            </a:r>
            <a:r>
              <a:rPr lang="en-US" sz="1800" dirty="0"/>
              <a:t>works when the topic has a name</a:t>
            </a:r>
          </a:p>
          <a:p>
            <a:r>
              <a:rPr lang="en-US" sz="1800" dirty="0"/>
              <a:t>Or you can try</a:t>
            </a:r>
          </a:p>
          <a:p>
            <a:pPr lvl="1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help.search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(“&lt;topic&gt;”)</a:t>
            </a:r>
            <a:r>
              <a:rPr lang="en-US" sz="1400" dirty="0">
                <a:cs typeface="Arial" panose="020B0604020202020204" pitchFamily="34" charset="0"/>
              </a:rPr>
              <a:t>,</a:t>
            </a:r>
          </a:p>
          <a:p>
            <a:pPr lvl="1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(“&lt;function&gt;”) </a:t>
            </a:r>
            <a:r>
              <a:rPr lang="en-US" sz="1400" dirty="0">
                <a:cs typeface="Arial" panose="020B0604020202020204" pitchFamily="34" charset="0"/>
              </a:rPr>
              <a:t> or</a:t>
            </a:r>
          </a:p>
          <a:p>
            <a:pPr lvl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example(“&lt;function&gt;”)</a:t>
            </a:r>
          </a:p>
          <a:p>
            <a:r>
              <a:rPr lang="en-US" sz="1800" dirty="0"/>
              <a:t>Shortcuts are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?(“&lt;topic&gt;”)</a:t>
            </a:r>
            <a:r>
              <a:rPr lang="en-US" sz="1800" dirty="0">
                <a:cs typeface="Arial" panose="020B0604020202020204" pitchFamily="34" charset="0"/>
              </a:rPr>
              <a:t> and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??(“&lt;topic&gt;”)</a:t>
            </a:r>
          </a:p>
          <a:p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7D2FE-CBDF-473B-8C2D-DAEED786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B727-CB99-481D-9D74-7CD629D1ABE2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5840-C60A-4230-96E4-79ED0768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8E253-81E2-4815-89CD-49650F2B1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61" b="5020"/>
          <a:stretch/>
        </p:blipFill>
        <p:spPr>
          <a:xfrm>
            <a:off x="749906" y="1231711"/>
            <a:ext cx="6163384" cy="38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0" y="640831"/>
            <a:ext cx="620213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Help Via Examples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959" y="2463800"/>
            <a:ext cx="6202136" cy="3784601"/>
          </a:xfrm>
        </p:spPr>
        <p:txBody>
          <a:bodyPr>
            <a:normAutofit/>
          </a:bodyPr>
          <a:lstStyle/>
          <a:p>
            <a:r>
              <a:rPr lang="en-US" sz="1800" dirty="0"/>
              <a:t>Typing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“example(mean)” </a:t>
            </a:r>
            <a:r>
              <a:rPr lang="en-US" sz="1800" dirty="0"/>
              <a:t>returned some examples of how to call the function.</a:t>
            </a:r>
          </a:p>
          <a:p>
            <a:r>
              <a:rPr lang="en-US" sz="1800" dirty="0"/>
              <a:t>Side note: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“0:10” </a:t>
            </a:r>
            <a:r>
              <a:rPr lang="en-US" sz="1800" dirty="0"/>
              <a:t>means range and will give us numbers 0 through 10 inclusive. </a:t>
            </a:r>
          </a:p>
          <a:p>
            <a:r>
              <a:rPr lang="en-US" sz="1800" dirty="0"/>
              <a:t>Side note: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“trim=…” </a:t>
            </a:r>
            <a:r>
              <a:rPr lang="en-US" sz="1800" dirty="0"/>
              <a:t>means I don’t know exactly. Maybe I should have read the help page when I had the chance.</a:t>
            </a:r>
          </a:p>
          <a:p>
            <a:r>
              <a:rPr lang="en-US" sz="1800" dirty="0"/>
              <a:t>Side note: we can place the results of a function into another function. In this case the result of the trimmed mean is concatenated with the regular mean. </a:t>
            </a:r>
          </a:p>
          <a:p>
            <a:r>
              <a:rPr lang="en-US" sz="1800" dirty="0"/>
              <a:t>Side note: sometimes we print a variable just by typing it. You can also type in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myAverage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7D2FE-CBDF-473B-8C2D-DAEED786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B727-CB99-481D-9D74-7CD629D1ABE2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5840-C60A-4230-96E4-79ED0768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43D04-EF06-4F98-9873-C9FA7831A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77" r="76562" b="14445"/>
          <a:stretch/>
        </p:blipFill>
        <p:spPr>
          <a:xfrm>
            <a:off x="476250" y="471617"/>
            <a:ext cx="4337050" cy="57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11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1BDF-4979-4D83-92E4-F0A50EDB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Transitioning to </a:t>
            </a:r>
            <a:r>
              <a:rPr lang="en-US" b="1" dirty="0" err="1"/>
              <a:t>RStudio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6B4D-6E4A-478D-89B3-A2A46A40E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374" y="2459168"/>
            <a:ext cx="10363826" cy="3424107"/>
          </a:xfrm>
        </p:spPr>
        <p:txBody>
          <a:bodyPr/>
          <a:lstStyle/>
          <a:p>
            <a:r>
              <a:rPr lang="en-US" dirty="0"/>
              <a:t>So by now you should be getting sick of moving from the command window, to help window and plot windows</a:t>
            </a:r>
          </a:p>
          <a:p>
            <a:endParaRPr lang="en-US" dirty="0"/>
          </a:p>
          <a:p>
            <a:r>
              <a:rPr lang="en-US" dirty="0"/>
              <a:t>Its also pretty tiresome to constantly check what variables exist. </a:t>
            </a:r>
          </a:p>
          <a:p>
            <a:endParaRPr lang="en-US" dirty="0"/>
          </a:p>
          <a:p>
            <a:r>
              <a:rPr lang="en-US" dirty="0"/>
              <a:t>There’s a better user interface that organizes all this stuff for 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6E31B-50CA-4E03-B844-0A3B7FFB7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7D3D3-DB45-4B9B-9BA4-14010C28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5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640831"/>
            <a:ext cx="364308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 err="1"/>
              <a:t>RStudio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3112" y="2367092"/>
            <a:ext cx="3974774" cy="3881309"/>
          </a:xfrm>
        </p:spPr>
        <p:txBody>
          <a:bodyPr>
            <a:normAutofit/>
          </a:bodyPr>
          <a:lstStyle/>
          <a:p>
            <a:r>
              <a:rPr lang="en-US" sz="1800" dirty="0"/>
              <a:t>Because I have a 4K monitor, everything is very small. Fortunately there’s a menu command that makes the text larger. </a:t>
            </a:r>
          </a:p>
          <a:p>
            <a:r>
              <a:rPr lang="en-US" sz="1800" dirty="0"/>
              <a:t>I needed to do this several times. This is the before…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A3C74-856E-4BF6-99DC-571A4F7A4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4C7A-2DCC-4499-988E-DA02112D5147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E5176-A29A-4736-971D-E70A225C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8FD32-6C95-49D5-8EB8-495413EC48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1"/>
          <a:stretch/>
        </p:blipFill>
        <p:spPr>
          <a:xfrm>
            <a:off x="693007" y="1756918"/>
            <a:ext cx="6900105" cy="36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9F757-3A33-4E65-A8C9-BC896235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7"/>
          <a:stretch/>
        </p:blipFill>
        <p:spPr>
          <a:xfrm>
            <a:off x="469726" y="0"/>
            <a:ext cx="11223321" cy="602401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42CF2-25D8-4F01-B2B5-763185F5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87396-50A3-495F-9B44-72EB2454ED8C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3EA3E-A1E4-4BA2-B742-2E5018D0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89F44E-E369-4932-85F5-452B43B5A72F}"/>
              </a:ext>
            </a:extLst>
          </p:cNvPr>
          <p:cNvSpPr/>
          <p:nvPr/>
        </p:nvSpPr>
        <p:spPr>
          <a:xfrm>
            <a:off x="112734" y="413358"/>
            <a:ext cx="6901841" cy="575309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4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575D-F415-4ABF-AC5A-EBCD66DD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 Any Time, Feel Free To ___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19C6-6770-4EDC-8F72-FC81F80B4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 me and ask questions</a:t>
            </a:r>
          </a:p>
          <a:p>
            <a:r>
              <a:rPr lang="en-US" dirty="0"/>
              <a:t>Have me repeat something and/or slow down</a:t>
            </a:r>
          </a:p>
          <a:p>
            <a:r>
              <a:rPr lang="en-US" dirty="0"/>
              <a:t>Have someone see what’s on your laptop</a:t>
            </a:r>
          </a:p>
          <a:p>
            <a:r>
              <a:rPr lang="en-US" dirty="0"/>
              <a:t>Talk with other people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E3B75-5C14-4DB5-B2C6-7385F88F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C5A1-9592-4ECC-B6D3-0AFD510A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86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9F757-3A33-4E65-A8C9-BC896235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6"/>
          <a:stretch/>
        </p:blipFill>
        <p:spPr>
          <a:xfrm>
            <a:off x="469726" y="0"/>
            <a:ext cx="11223321" cy="5969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42CF2-25D8-4F01-B2B5-763185F5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87396-50A3-495F-9B44-72EB2454ED8C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3EA3E-A1E4-4BA2-B742-2E5018D0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89F44E-E369-4932-85F5-452B43B5A72F}"/>
              </a:ext>
            </a:extLst>
          </p:cNvPr>
          <p:cNvSpPr/>
          <p:nvPr/>
        </p:nvSpPr>
        <p:spPr>
          <a:xfrm>
            <a:off x="6382011" y="382044"/>
            <a:ext cx="5467611" cy="209005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89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9F757-3A33-4E65-A8C9-BC896235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64"/>
          <a:stretch/>
        </p:blipFill>
        <p:spPr>
          <a:xfrm>
            <a:off x="469726" y="0"/>
            <a:ext cx="11223321" cy="590913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42CF2-25D8-4F01-B2B5-763185F5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87396-50A3-495F-9B44-72EB2454ED8C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3EA3E-A1E4-4BA2-B742-2E5018D0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89F44E-E369-4932-85F5-452B43B5A72F}"/>
              </a:ext>
            </a:extLst>
          </p:cNvPr>
          <p:cNvSpPr/>
          <p:nvPr/>
        </p:nvSpPr>
        <p:spPr>
          <a:xfrm>
            <a:off x="6304305" y="2355589"/>
            <a:ext cx="5467611" cy="361341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5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C9E4E-7D92-43BE-95D4-AF271FA4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3108B-9E7A-405F-9389-422248D7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9B543-5567-4DF6-A8C7-7D1DB19F1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02" b="56723"/>
          <a:stretch/>
        </p:blipFill>
        <p:spPr>
          <a:xfrm>
            <a:off x="770403" y="2205037"/>
            <a:ext cx="10651194" cy="37147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CD7DF6-FBA4-42DE-89D4-4B666648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b="1" dirty="0"/>
              <a:t>You Can Print a Cheat-Sheet</a:t>
            </a:r>
          </a:p>
        </p:txBody>
      </p:sp>
    </p:spTree>
    <p:extLst>
      <p:ext uri="{BB962C8B-B14F-4D97-AF65-F5344CB8AC3E}">
        <p14:creationId xmlns:p14="http://schemas.microsoft.com/office/powerpoint/2010/main" val="2008737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F4A2F6-4273-47B7-B4CC-D0E1624B6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2"/>
          <a:stretch/>
        </p:blipFill>
        <p:spPr>
          <a:xfrm>
            <a:off x="532356" y="526093"/>
            <a:ext cx="11185743" cy="544290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FAB22-CA48-46FF-9C06-6FF531E4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F40C-8DD7-4154-9DC1-9E74E1AD488E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587A4-3D6C-4D71-ACB5-98D7408C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171D2-643A-4AAD-96F8-57428ECF9C4C}"/>
              </a:ext>
            </a:extLst>
          </p:cNvPr>
          <p:cNvSpPr txBox="1"/>
          <p:nvPr/>
        </p:nvSpPr>
        <p:spPr>
          <a:xfrm>
            <a:off x="1438228" y="5266904"/>
            <a:ext cx="4365786" cy="400110"/>
          </a:xfrm>
          <a:prstGeom prst="rect">
            <a:avLst/>
          </a:prstGeom>
          <a:solidFill>
            <a:srgbClr val="FFFF00"/>
          </a:solidFill>
          <a:effectLst>
            <a:glow rad="152400">
              <a:schemeClr val="accent1">
                <a:alpha val="40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 can create a script window</a:t>
            </a:r>
          </a:p>
        </p:txBody>
      </p:sp>
    </p:spTree>
    <p:extLst>
      <p:ext uri="{BB962C8B-B14F-4D97-AF65-F5344CB8AC3E}">
        <p14:creationId xmlns:p14="http://schemas.microsoft.com/office/powerpoint/2010/main" val="187755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E2E633-755B-444A-BDA1-A2B5FEB57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7"/>
          <a:stretch/>
        </p:blipFill>
        <p:spPr>
          <a:xfrm>
            <a:off x="507304" y="482252"/>
            <a:ext cx="11192006" cy="548674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76397-B73B-4575-A1C7-EE151373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EFC4-21E3-4F61-8535-95E5058D0405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5F737-2E1B-4812-BF4B-B82BE355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082681-9F6C-493C-87A0-8F836A077670}"/>
              </a:ext>
            </a:extLst>
          </p:cNvPr>
          <p:cNvSpPr/>
          <p:nvPr/>
        </p:nvSpPr>
        <p:spPr>
          <a:xfrm>
            <a:off x="181628" y="933189"/>
            <a:ext cx="6475956" cy="276576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3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02466-DE0A-493C-922F-266A00674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4"/>
          <a:stretch/>
        </p:blipFill>
        <p:spPr>
          <a:xfrm>
            <a:off x="494778" y="463463"/>
            <a:ext cx="11192006" cy="53951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21C3BF-A538-4821-BFD7-E5241514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0BB3-CAC7-44CC-91BF-C4EBCDC16C2F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D8F5A-230E-4A9D-A58A-E9D2A7E6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7E75F-B118-4107-B306-826D4B87965F}"/>
              </a:ext>
            </a:extLst>
          </p:cNvPr>
          <p:cNvSpPr txBox="1"/>
          <p:nvPr/>
        </p:nvSpPr>
        <p:spPr>
          <a:xfrm>
            <a:off x="2982699" y="2105561"/>
            <a:ext cx="3331357" cy="1323439"/>
          </a:xfrm>
          <a:prstGeom prst="rect">
            <a:avLst/>
          </a:prstGeom>
          <a:solidFill>
            <a:srgbClr val="FFFF00"/>
          </a:solidFill>
          <a:effectLst>
            <a:glow rad="152400">
              <a:schemeClr val="accent1">
                <a:alpha val="40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 run commands, I first highlight what I want to run, and then click the run button above</a:t>
            </a:r>
          </a:p>
        </p:txBody>
      </p:sp>
    </p:spTree>
    <p:extLst>
      <p:ext uri="{BB962C8B-B14F-4D97-AF65-F5344CB8AC3E}">
        <p14:creationId xmlns:p14="http://schemas.microsoft.com/office/powerpoint/2010/main" val="1762100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E9CEB7-8AD0-4379-8E59-2F5865860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51"/>
          <a:stretch/>
        </p:blipFill>
        <p:spPr>
          <a:xfrm>
            <a:off x="488515" y="457201"/>
            <a:ext cx="11179480" cy="54289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CEEADD-6A6C-4222-9105-492126E8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C83F-159E-449C-A7ED-E3190EC85B2D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9F662-D2B3-45B5-AADB-81A3D1AF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28E37-40F3-4DF4-B270-B934477AFB27}"/>
              </a:ext>
            </a:extLst>
          </p:cNvPr>
          <p:cNvSpPr txBox="1"/>
          <p:nvPr/>
        </p:nvSpPr>
        <p:spPr>
          <a:xfrm>
            <a:off x="2932154" y="2105561"/>
            <a:ext cx="3331357" cy="1323439"/>
          </a:xfrm>
          <a:prstGeom prst="rect">
            <a:avLst/>
          </a:prstGeom>
          <a:solidFill>
            <a:srgbClr val="FFFF00"/>
          </a:solidFill>
          <a:effectLst>
            <a:glow rad="152400">
              <a:schemeClr val="accent1">
                <a:alpha val="40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console ran the commands, </a:t>
            </a:r>
            <a:r>
              <a:rPr lang="en-US" sz="2000" b="1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I see the values in the environment window</a:t>
            </a:r>
          </a:p>
        </p:txBody>
      </p:sp>
    </p:spTree>
    <p:extLst>
      <p:ext uri="{BB962C8B-B14F-4D97-AF65-F5344CB8AC3E}">
        <p14:creationId xmlns:p14="http://schemas.microsoft.com/office/powerpoint/2010/main" val="85066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0651-733D-4D01-BACA-E6A209B5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Graphs and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5A442-8E4E-46FE-B0C4-C7CCBCE6F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some data first. Later we will show you how to import some actual data into R, but for now I will fake it with random numbers. </a:t>
            </a:r>
          </a:p>
          <a:p>
            <a:endParaRPr lang="en-US" dirty="0"/>
          </a:p>
          <a:p>
            <a:r>
              <a:rPr lang="en-US" dirty="0"/>
              <a:t>One way to create random numbers from a standard normal distribution is to use a built-in function called “</a:t>
            </a:r>
            <a:r>
              <a:rPr lang="en-US" dirty="0" err="1"/>
              <a:t>rnorm</a:t>
            </a:r>
            <a:r>
              <a:rPr lang="en-US" dirty="0"/>
              <a:t>(n)” in which n is the number of values you would like to get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33D7C-5E4D-4625-A0DA-874B8C39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51CCB-5B29-4687-9023-55A4E8A9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93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68CA-1E9A-44F4-B49D-5A9C7B61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Side-Track: </a:t>
            </a:r>
            <a:r>
              <a:rPr lang="en-US" b="1" dirty="0"/>
              <a:t>I Deliberately Make a Mistake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872AA-D579-42B7-9D00-D865D245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5E204-455A-4EC2-8FCE-27387387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58C6CA-2B10-4295-BB2A-6997CA8BE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t="1" r="49548" b="69712"/>
          <a:stretch/>
        </p:blipFill>
        <p:spPr>
          <a:xfrm>
            <a:off x="1295402" y="2494834"/>
            <a:ext cx="10011806" cy="338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F74F-0625-40FB-B6E6-E54AF9FB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 Everything and Run…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097189-56DE-4C8A-9958-5820B304A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8497" r="61616" b="6405"/>
          <a:stretch/>
        </p:blipFill>
        <p:spPr>
          <a:xfrm>
            <a:off x="1295402" y="2586623"/>
            <a:ext cx="8813102" cy="324149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E0DDE-C641-4765-91CD-1121A23C6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4BE72-6FCD-4E9B-9E2A-736A2940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9A0007-671F-4DC4-9923-8B40278CF549}"/>
              </a:ext>
            </a:extLst>
          </p:cNvPr>
          <p:cNvSpPr/>
          <p:nvPr/>
        </p:nvSpPr>
        <p:spPr>
          <a:xfrm>
            <a:off x="1371599" y="4979097"/>
            <a:ext cx="8736905" cy="89677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1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0" y="640831"/>
            <a:ext cx="272868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“R GUI”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8743" y="2439663"/>
            <a:ext cx="4064000" cy="324026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free documentation that comes from “CRAN” assumes you will use this interface.</a:t>
            </a:r>
          </a:p>
          <a:p>
            <a:pPr lvl="1"/>
            <a:r>
              <a:rPr lang="en-US" sz="1400" dirty="0"/>
              <a:t>And some other books/PDFs/Videos assume this as well.</a:t>
            </a:r>
          </a:p>
          <a:p>
            <a:endParaRPr lang="en-US" sz="1800" dirty="0"/>
          </a:p>
          <a:p>
            <a:r>
              <a:rPr lang="en-US" sz="1800" dirty="0"/>
              <a:t>But there is a better one: the free and open source “</a:t>
            </a:r>
            <a:r>
              <a:rPr lang="en-US" sz="1800" dirty="0" err="1"/>
              <a:t>RStudio</a:t>
            </a:r>
            <a:r>
              <a:rPr lang="en-US" sz="1800" dirty="0"/>
              <a:t>.”</a:t>
            </a:r>
          </a:p>
          <a:p>
            <a:endParaRPr lang="en-US" sz="1800" dirty="0"/>
          </a:p>
          <a:p>
            <a:r>
              <a:rPr lang="en-US" sz="1800" dirty="0"/>
              <a:t>I hope both of these are multi-platform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F9D3C-5662-419F-BFDA-17D2C1DD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C0359-9313-4749-8EDE-97D3E6DFC536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193AC-1B43-4DF1-A049-CCA8A0F3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61BEA-EB22-4D98-8384-F77E39F62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134" b="29337"/>
          <a:stretch/>
        </p:blipFill>
        <p:spPr>
          <a:xfrm>
            <a:off x="624114" y="970766"/>
            <a:ext cx="6697348" cy="50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00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C364-8659-4CE4-8E0B-8588C8C4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 Made Another Mistake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805BD7-E2CA-4B3F-BE75-B6B772ABC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452"/>
          <a:stretch/>
        </p:blipFill>
        <p:spPr>
          <a:xfrm>
            <a:off x="819856" y="2414874"/>
            <a:ext cx="6945489" cy="36938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EA3D3-C993-40E0-816F-2C94E9E4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88F7A-32AA-4BAC-95D5-BE437F0E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48F32CDB-7DA5-4D66-BBA7-F9DE14FCB4A4}"/>
              </a:ext>
            </a:extLst>
          </p:cNvPr>
          <p:cNvSpPr txBox="1">
            <a:spLocks/>
          </p:cNvSpPr>
          <p:nvPr/>
        </p:nvSpPr>
        <p:spPr>
          <a:xfrm>
            <a:off x="7899400" y="2367093"/>
            <a:ext cx="3523343" cy="3601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 intended the chart to be “ell” for line chart, but I accidently (sic) typed a “one” instead.</a:t>
            </a:r>
          </a:p>
          <a:p>
            <a:r>
              <a:rPr lang="en-US" sz="1800" i="1" dirty="0"/>
              <a:t>I’m sure you would have seen this except the screenshot is too small.</a:t>
            </a:r>
          </a:p>
          <a:p>
            <a:r>
              <a:rPr lang="en-US" sz="1800" dirty="0"/>
              <a:t>Once corrected, I have a line chart (which is what “ell” stands for) and the color of the line is gold.</a:t>
            </a:r>
          </a:p>
        </p:txBody>
      </p:sp>
    </p:spTree>
    <p:extLst>
      <p:ext uri="{BB962C8B-B14F-4D97-AF65-F5344CB8AC3E}">
        <p14:creationId xmlns:p14="http://schemas.microsoft.com/office/powerpoint/2010/main" val="449236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A36F0-2C8F-41A6-AAB5-36740BA1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Comment on Comments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919F-325C-42F8-8126-4591EAA8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7C28E-96EF-4F0C-B4EB-6ECAD957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41FA80CB-FC83-4B9D-AE23-F03687F59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t="13874" r="61208" b="69712"/>
          <a:stretch/>
        </p:blipFill>
        <p:spPr>
          <a:xfrm>
            <a:off x="1756573" y="2608028"/>
            <a:ext cx="7382103" cy="1757092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CEECE6-A5D1-467F-99B5-7296D7390B07}"/>
              </a:ext>
            </a:extLst>
          </p:cNvPr>
          <p:cNvSpPr txBox="1">
            <a:spLocks/>
          </p:cNvSpPr>
          <p:nvPr/>
        </p:nvSpPr>
        <p:spPr>
          <a:xfrm>
            <a:off x="1391478" y="4572002"/>
            <a:ext cx="10031265" cy="139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Comments are good, but too much of a good thing is bad. Pointing out the obvious is condescending</a:t>
            </a:r>
          </a:p>
          <a:p>
            <a:r>
              <a:rPr lang="en-US" sz="1800" dirty="0"/>
              <a:t>It’s confusing and/or annoying if the comments do not match what the code actually does</a:t>
            </a:r>
          </a:p>
          <a:p>
            <a:r>
              <a:rPr lang="en-US" sz="1800" dirty="0"/>
              <a:t>A convention is to put a space after the pound sign (I mean hashtag)</a:t>
            </a:r>
          </a:p>
        </p:txBody>
      </p:sp>
    </p:spTree>
    <p:extLst>
      <p:ext uri="{BB962C8B-B14F-4D97-AF65-F5344CB8AC3E}">
        <p14:creationId xmlns:p14="http://schemas.microsoft.com/office/powerpoint/2010/main" val="2815301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985B-2774-4EC1-8D3E-12875C51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Let’s Try a Histogram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BD652-3B7F-4577-ACDD-5BEDBBE9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0E339-DC69-4059-B6E6-FAFBAEFD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DDFF1D-7C11-4204-9D0F-D80A4CECA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814" r="84234" b="68166"/>
          <a:stretch/>
        </p:blipFill>
        <p:spPr>
          <a:xfrm>
            <a:off x="7268471" y="2614541"/>
            <a:ext cx="3792843" cy="814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228B2-E6D0-4906-9C00-0B84C050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8" t="37907" r="3016" b="6737"/>
          <a:stretch/>
        </p:blipFill>
        <p:spPr>
          <a:xfrm>
            <a:off x="1393775" y="2413478"/>
            <a:ext cx="5694439" cy="3796312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E806131-2FAD-4958-8A2D-8461B3F8EB6C}"/>
              </a:ext>
            </a:extLst>
          </p:cNvPr>
          <p:cNvSpPr txBox="1">
            <a:spLocks/>
          </p:cNvSpPr>
          <p:nvPr/>
        </p:nvSpPr>
        <p:spPr>
          <a:xfrm>
            <a:off x="7537971" y="3574890"/>
            <a:ext cx="3834592" cy="2394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This histogram does not look perfectly normal because I’m using random numbers</a:t>
            </a:r>
          </a:p>
          <a:p>
            <a:r>
              <a:rPr lang="en-US" sz="1800" dirty="0"/>
              <a:t>Your histogram looks different than mine because you are using </a:t>
            </a:r>
            <a:r>
              <a:rPr lang="en-US" sz="1800" b="1" i="1" dirty="0"/>
              <a:t>different</a:t>
            </a:r>
            <a:r>
              <a:rPr lang="en-US" sz="1800" dirty="0"/>
              <a:t> random numbers</a:t>
            </a:r>
          </a:p>
        </p:txBody>
      </p:sp>
    </p:spTree>
    <p:extLst>
      <p:ext uri="{BB962C8B-B14F-4D97-AF65-F5344CB8AC3E}">
        <p14:creationId xmlns:p14="http://schemas.microsoft.com/office/powerpoint/2010/main" val="1508694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318E3-8A01-41E1-9FB4-852EB56C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Try Again with </a:t>
            </a:r>
            <a:r>
              <a:rPr lang="en-US" b="1" i="1" dirty="0" err="1"/>
              <a:t>Moar</a:t>
            </a:r>
            <a:endParaRPr lang="en-US" b="1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FA6002-482E-4BE6-8550-89A3E04D2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000" t="37868" b="6243"/>
          <a:stretch/>
        </p:blipFill>
        <p:spPr>
          <a:xfrm>
            <a:off x="825563" y="2439931"/>
            <a:ext cx="5802569" cy="36484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18D2D-621E-4BA1-8EE0-D6A0558C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1DB77-1AE7-461B-9CB5-95AAF41F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EEF0E-079C-4344-BBC8-C4F44583B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97" r="83640" b="68241"/>
          <a:stretch/>
        </p:blipFill>
        <p:spPr>
          <a:xfrm>
            <a:off x="6682894" y="2775364"/>
            <a:ext cx="4197943" cy="831691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7DF507CA-E07C-47A5-B2CA-1A723293059D}"/>
              </a:ext>
            </a:extLst>
          </p:cNvPr>
          <p:cNvSpPr txBox="1">
            <a:spLocks/>
          </p:cNvSpPr>
          <p:nvPr/>
        </p:nvSpPr>
        <p:spPr>
          <a:xfrm>
            <a:off x="6862509" y="3990736"/>
            <a:ext cx="3834592" cy="2394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Using many more random numbers “evens out” the randomness.</a:t>
            </a:r>
          </a:p>
          <a:p>
            <a:r>
              <a:rPr lang="en-US" sz="1800" dirty="0"/>
              <a:t>We get closer to the expected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05813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700B-C186-4E06-9F49-17196797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 to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FF58-2914-43C8-BFA1-831BD1F5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allows you to save multiple values in a single variable</a:t>
            </a:r>
          </a:p>
          <a:p>
            <a:pPr lvl="1"/>
            <a:r>
              <a:rPr lang="en-US" dirty="0"/>
              <a:t>Scalars – a single value  					</a:t>
            </a:r>
            <a:r>
              <a:rPr lang="en-US" i="1" dirty="0"/>
              <a:t>We’ve seen these before</a:t>
            </a:r>
          </a:p>
          <a:p>
            <a:pPr lvl="1"/>
            <a:r>
              <a:rPr lang="en-US" dirty="0"/>
              <a:t>Vectors – a series of values 	 			</a:t>
            </a:r>
            <a:r>
              <a:rPr lang="en-US" i="1" dirty="0"/>
              <a:t>We’ve seen these before</a:t>
            </a:r>
          </a:p>
          <a:p>
            <a:pPr lvl="1"/>
            <a:r>
              <a:rPr lang="en-US" dirty="0"/>
              <a:t>Matrices – a vector of vectors </a:t>
            </a:r>
          </a:p>
          <a:p>
            <a:pPr lvl="1"/>
            <a:r>
              <a:rPr lang="en-US" dirty="0"/>
              <a:t>Lists – not quite vectors because we can mix-n-match different things</a:t>
            </a:r>
          </a:p>
          <a:p>
            <a:r>
              <a:rPr lang="en-US" dirty="0"/>
              <a:t>Data Frames – nicely arranged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55C7-58FF-49E1-858A-43A4E1D88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57A1F-7A80-4039-90CB-B9F41064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7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0E27-9BE9-4CC7-B10B-C3D8B98D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452" y="982132"/>
            <a:ext cx="4569146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Structures: More about Vectors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6C7F5C-6374-4051-B524-0E857B016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395" t="-198" r="73295" b="61022"/>
          <a:stretch/>
        </p:blipFill>
        <p:spPr>
          <a:xfrm>
            <a:off x="718458" y="741758"/>
            <a:ext cx="4978957" cy="40487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3F3CC-AF18-467B-AC61-FFED74CB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EBFE6-8C04-4548-94E7-C924DA5A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6A02EB2-EA72-4C28-8B84-765F2F1AE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14" r="65652" b="5629"/>
          <a:stretch/>
        </p:blipFill>
        <p:spPr>
          <a:xfrm>
            <a:off x="6327452" y="2425360"/>
            <a:ext cx="4447050" cy="354364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4E936D80-4CF3-4659-B2AD-E7AD54BCC58E}"/>
              </a:ext>
            </a:extLst>
          </p:cNvPr>
          <p:cNvSpPr txBox="1">
            <a:spLocks/>
          </p:cNvSpPr>
          <p:nvPr/>
        </p:nvSpPr>
        <p:spPr>
          <a:xfrm>
            <a:off x="939664" y="4909399"/>
            <a:ext cx="5156336" cy="15052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 can access and change a single value inside a vector/list</a:t>
            </a:r>
          </a:p>
          <a:p>
            <a:r>
              <a:rPr lang="en-US" sz="1800" dirty="0"/>
              <a:t>We can create a whole bunch of elements at once using “:” and “</a:t>
            </a:r>
            <a:r>
              <a:rPr lang="en-US" sz="1800" dirty="0" err="1"/>
              <a:t>seq</a:t>
            </a:r>
            <a:r>
              <a:rPr lang="en-US" sz="1800" dirty="0"/>
              <a:t>()” function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0861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BA83-9CA5-4857-B171-10AAD033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634" y="977242"/>
            <a:ext cx="3056149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Type</a:t>
            </a:r>
            <a:br>
              <a:rPr lang="en-US" b="1" dirty="0"/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help(“:”)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43F05-A0AD-44A2-B59E-F763A3A8E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93"/>
          <a:stretch/>
        </p:blipFill>
        <p:spPr>
          <a:xfrm>
            <a:off x="730217" y="1773518"/>
            <a:ext cx="7458634" cy="39818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AF52A-5BF7-4DCF-8A58-10984B87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6CB65-A3F5-4BD5-B982-6F559163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C53CE03C-289B-4183-8473-3519A09B4A95}"/>
              </a:ext>
            </a:extLst>
          </p:cNvPr>
          <p:cNvSpPr txBox="1">
            <a:spLocks/>
          </p:cNvSpPr>
          <p:nvPr/>
        </p:nvSpPr>
        <p:spPr>
          <a:xfrm>
            <a:off x="8547439" y="2676371"/>
            <a:ext cx="2633993" cy="285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help window shows us the documentation for the help operator. </a:t>
            </a:r>
          </a:p>
          <a:p>
            <a:endParaRPr lang="en-US" sz="1800" dirty="0"/>
          </a:p>
          <a:p>
            <a:r>
              <a:rPr lang="en-US" sz="1800" dirty="0"/>
              <a:t>What happens if we try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10:1</a:t>
            </a:r>
            <a:r>
              <a:rPr lang="en-US" sz="1800" dirty="0"/>
              <a:t>? </a:t>
            </a:r>
          </a:p>
          <a:p>
            <a:r>
              <a:rPr lang="en-US" sz="1800" dirty="0"/>
              <a:t>How do we get odd numbers from 1 to 99?</a:t>
            </a:r>
          </a:p>
        </p:txBody>
      </p:sp>
    </p:spTree>
    <p:extLst>
      <p:ext uri="{BB962C8B-B14F-4D97-AF65-F5344CB8AC3E}">
        <p14:creationId xmlns:p14="http://schemas.microsoft.com/office/powerpoint/2010/main" val="579200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0E27-9BE9-4CC7-B10B-C3D8B98D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968" y="769481"/>
            <a:ext cx="4128994" cy="1303867"/>
          </a:xfrm>
        </p:spPr>
        <p:txBody>
          <a:bodyPr>
            <a:normAutofit/>
          </a:bodyPr>
          <a:lstStyle/>
          <a:p>
            <a:r>
              <a:rPr lang="en-US" b="1" dirty="0"/>
              <a:t>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B1153-FEF2-47C6-BACA-F2E2A214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376" y="4483509"/>
            <a:ext cx="5195797" cy="1446949"/>
          </a:xfrm>
        </p:spPr>
        <p:txBody>
          <a:bodyPr/>
          <a:lstStyle/>
          <a:p>
            <a:r>
              <a:rPr lang="en-US" dirty="0"/>
              <a:t>Notice how the comments can be condescending for people who are familiar with 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3F3CC-AF18-467B-AC61-FFED74CB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EBFE6-8C04-4548-94E7-C924DA5A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630C1-712F-44E9-BDB1-EAAB003E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9217" b="59005"/>
          <a:stretch/>
        </p:blipFill>
        <p:spPr>
          <a:xfrm>
            <a:off x="450375" y="450377"/>
            <a:ext cx="6889737" cy="3895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75D00-CF78-43E7-9A6A-29A5EC46D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" t="40464" r="61096" b="5108"/>
          <a:stretch/>
        </p:blipFill>
        <p:spPr>
          <a:xfrm>
            <a:off x="6164826" y="2073348"/>
            <a:ext cx="5195797" cy="38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44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0E27-9BE9-4CC7-B10B-C3D8B98D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Structures: 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B1153-FEF2-47C6-BACA-F2E2A2145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frame is like a matrix except the columns have names</a:t>
            </a:r>
          </a:p>
          <a:p>
            <a:r>
              <a:rPr lang="en-US" dirty="0"/>
              <a:t>Or  data frame is like a table in a relational database</a:t>
            </a:r>
          </a:p>
          <a:p>
            <a:r>
              <a:rPr lang="en-US" dirty="0"/>
              <a:t>Or a data frame is like data in a well-designed spreadsheet</a:t>
            </a:r>
          </a:p>
          <a:p>
            <a:r>
              <a:rPr lang="en-US" dirty="0"/>
              <a:t>Or a data frame is like a </a:t>
            </a:r>
            <a:r>
              <a:rPr lang="en-US" i="1" dirty="0"/>
              <a:t>(insert analogy here)</a:t>
            </a:r>
          </a:p>
          <a:p>
            <a:endParaRPr lang="en-US" dirty="0"/>
          </a:p>
          <a:p>
            <a:r>
              <a:rPr lang="en-US" dirty="0"/>
              <a:t>Or a data frame is how most people use data in 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3F3CC-AF18-467B-AC61-FFED74CB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EBFE6-8C04-4548-94E7-C924DA5A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803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E24B-C5E2-43E3-9DF0-2F8A38C4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956" y="982132"/>
            <a:ext cx="3008642" cy="1303867"/>
          </a:xfrm>
        </p:spPr>
        <p:txBody>
          <a:bodyPr/>
          <a:lstStyle/>
          <a:p>
            <a:r>
              <a:rPr lang="en-US" b="1" dirty="0" err="1"/>
              <a:t>Data.Frame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8349-22AB-4C54-A062-03A5C2773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51" y="4154993"/>
            <a:ext cx="5702439" cy="1720874"/>
          </a:xfrm>
        </p:spPr>
        <p:txBody>
          <a:bodyPr/>
          <a:lstStyle/>
          <a:p>
            <a:r>
              <a:rPr lang="en-US" dirty="0"/>
              <a:t>Notice the function “</a:t>
            </a:r>
            <a:r>
              <a:rPr lang="en-US" dirty="0" err="1"/>
              <a:t>data.frame</a:t>
            </a:r>
            <a:r>
              <a:rPr lang="en-US" dirty="0"/>
              <a:t>” is a single name using the dot to separate the words</a:t>
            </a:r>
          </a:p>
          <a:p>
            <a:r>
              <a:rPr lang="en-US" dirty="0"/>
              <a:t>I can refer to individual columns of the </a:t>
            </a:r>
            <a:r>
              <a:rPr lang="en-US" dirty="0" err="1"/>
              <a:t>data.frame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A7828-1F42-46F2-BE1E-0DFDEEF75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9ABAD-2249-4BB0-B39E-CFB890B5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A8CA4F-3A74-476A-820B-A588F7828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66065" b="63788"/>
          <a:stretch/>
        </p:blipFill>
        <p:spPr>
          <a:xfrm>
            <a:off x="602901" y="592852"/>
            <a:ext cx="5858189" cy="3516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C7292-3B37-497A-A924-96BADFA42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18" r="72301" b="6007"/>
          <a:stretch/>
        </p:blipFill>
        <p:spPr>
          <a:xfrm>
            <a:off x="6611398" y="2477313"/>
            <a:ext cx="4411644" cy="349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7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04DF-4784-43E7-A27F-2A5C4C2F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You Can Use R as a Calculator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5FA1C9-4F94-4D17-BF27-F74BA47D4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7" t="35013" r="64872" b="34518"/>
          <a:stretch/>
        </p:blipFill>
        <p:spPr>
          <a:xfrm>
            <a:off x="1396872" y="2481286"/>
            <a:ext cx="6514336" cy="34877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FCE54-BC18-4508-B962-CBD83109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6ED10-527A-421F-8698-D7FD03B8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C871C87-FFC9-414D-AD4A-F97731A6610E}"/>
              </a:ext>
            </a:extLst>
          </p:cNvPr>
          <p:cNvSpPr txBox="1">
            <a:spLocks/>
          </p:cNvSpPr>
          <p:nvPr/>
        </p:nvSpPr>
        <p:spPr>
          <a:xfrm>
            <a:off x="8036611" y="2507369"/>
            <a:ext cx="3376942" cy="3240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 does not care about spaces between the symbols. </a:t>
            </a:r>
          </a:p>
          <a:p>
            <a:pPr lvl="1"/>
            <a:r>
              <a:rPr lang="en-US" sz="1400" dirty="0"/>
              <a:t>No spaces at all</a:t>
            </a:r>
          </a:p>
          <a:p>
            <a:pPr lvl="1"/>
            <a:r>
              <a:rPr lang="en-US" sz="1400" dirty="0"/>
              <a:t>Single space</a:t>
            </a:r>
          </a:p>
          <a:p>
            <a:pPr lvl="1"/>
            <a:r>
              <a:rPr lang="en-US" sz="1400" dirty="0"/>
              <a:t>Multiple spaces</a:t>
            </a:r>
          </a:p>
          <a:p>
            <a:r>
              <a:rPr lang="en-US" sz="2200" dirty="0"/>
              <a:t>R recognizes when you are </a:t>
            </a:r>
            <a:r>
              <a:rPr lang="en-US" sz="2200" b="1" i="1" dirty="0"/>
              <a:t>not</a:t>
            </a:r>
            <a:r>
              <a:rPr lang="en-US" sz="2200" dirty="0"/>
              <a:t> finished</a:t>
            </a:r>
          </a:p>
          <a:p>
            <a:pPr lvl="1"/>
            <a:r>
              <a:rPr lang="en-US" sz="1800" dirty="0"/>
              <a:t>We need a right parenthesis to finish the last equation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8804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B525-9624-41E7-A708-3CECC6F4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8" y="982132"/>
            <a:ext cx="5471652" cy="1303867"/>
          </a:xfrm>
        </p:spPr>
        <p:txBody>
          <a:bodyPr/>
          <a:lstStyle/>
          <a:p>
            <a:pPr algn="l"/>
            <a:r>
              <a:rPr lang="en-US" b="1" dirty="0"/>
              <a:t>Graphics: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6982-5A94-43C5-AFF0-7377EAF1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678637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testFrame$x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testFrame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E6A0-FD7F-4AFA-B8D4-A193EFCD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5F954-A5AF-48B9-B855-A32B02CE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BB7947-C3BF-4FDD-B96A-0931C37CC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88" t="41319" r="975" b="6593"/>
          <a:stretch/>
        </p:blipFill>
        <p:spPr>
          <a:xfrm>
            <a:off x="763673" y="3127547"/>
            <a:ext cx="5295237" cy="274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1CE6B-80A7-49F5-BD24-3641A88852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65" t="38975" r="770" b="7399"/>
          <a:stretch/>
        </p:blipFill>
        <p:spPr>
          <a:xfrm>
            <a:off x="6253302" y="3127548"/>
            <a:ext cx="4997825" cy="2748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9AD23-FC28-4577-A550-B160B1DC5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06" t="36539" r="42451" b="52088"/>
          <a:stretch/>
        </p:blipFill>
        <p:spPr>
          <a:xfrm>
            <a:off x="6400800" y="854110"/>
            <a:ext cx="4533460" cy="130386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25A455-C24B-4D8E-ADC2-0DF22745553E}"/>
              </a:ext>
            </a:extLst>
          </p:cNvPr>
          <p:cNvSpPr/>
          <p:nvPr/>
        </p:nvSpPr>
        <p:spPr>
          <a:xfrm>
            <a:off x="6058910" y="3053442"/>
            <a:ext cx="664227" cy="45738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FA4728-264D-4A53-B93B-B2E7240437C3}"/>
              </a:ext>
            </a:extLst>
          </p:cNvPr>
          <p:cNvSpPr/>
          <p:nvPr/>
        </p:nvSpPr>
        <p:spPr>
          <a:xfrm>
            <a:off x="6672105" y="1089544"/>
            <a:ext cx="1029957" cy="114253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3A341-4F1A-4390-81F0-E51A06754806}"/>
              </a:ext>
            </a:extLst>
          </p:cNvPr>
          <p:cNvSpPr/>
          <p:nvPr/>
        </p:nvSpPr>
        <p:spPr>
          <a:xfrm>
            <a:off x="697424" y="3009178"/>
            <a:ext cx="664227" cy="45278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55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2D90-79EA-4691-ABF4-E5D3A96F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422" y="982132"/>
            <a:ext cx="9354175" cy="1303867"/>
          </a:xfrm>
        </p:spPr>
        <p:txBody>
          <a:bodyPr>
            <a:normAutofit/>
          </a:bodyPr>
          <a:lstStyle/>
          <a:p>
            <a:r>
              <a:rPr lang="en-US" b="1" dirty="0"/>
              <a:t>Reading and Writing Data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9B1CE-DD32-4FF8-BD8B-C905186E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B8D97-C908-446D-A2B6-B6DAA738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93E087-9D5C-4F7B-8C18-182CDEA44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5358" b="60488"/>
          <a:stretch/>
        </p:blipFill>
        <p:spPr>
          <a:xfrm>
            <a:off x="1049218" y="2489384"/>
            <a:ext cx="8084734" cy="34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74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09AE-AD84-4853-90C2-D7E6DA596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510" y="982132"/>
            <a:ext cx="2270088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Files Section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51C3BE-72E8-4591-A42B-30EE8E7FF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848" t="37079" b="5853"/>
          <a:stretch/>
        </p:blipFill>
        <p:spPr>
          <a:xfrm>
            <a:off x="944544" y="909376"/>
            <a:ext cx="7558889" cy="483828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15474-474F-4D16-B054-857118701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43D26-C20D-4522-8146-B248835B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BE69B5-A25F-4C32-8845-18C1EDF7C72A}"/>
              </a:ext>
            </a:extLst>
          </p:cNvPr>
          <p:cNvSpPr/>
          <p:nvPr/>
        </p:nvSpPr>
        <p:spPr>
          <a:xfrm>
            <a:off x="963288" y="982131"/>
            <a:ext cx="3588615" cy="108280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67C34E-6771-424F-B0A4-A8C6FD296E67}"/>
              </a:ext>
            </a:extLst>
          </p:cNvPr>
          <p:cNvSpPr txBox="1">
            <a:spLocks/>
          </p:cNvSpPr>
          <p:nvPr/>
        </p:nvSpPr>
        <p:spPr>
          <a:xfrm>
            <a:off x="8546123" y="2507062"/>
            <a:ext cx="2773345" cy="3205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a default working directory called “home”</a:t>
            </a:r>
          </a:p>
          <a:p>
            <a:r>
              <a:rPr lang="en-US" dirty="0"/>
              <a:t>It created the file</a:t>
            </a:r>
          </a:p>
          <a:p>
            <a:r>
              <a:rPr lang="en-US" dirty="0"/>
              <a:t>I can double-click it to see in the editor window…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CA2DA9-94F2-4732-BC75-0BA04C89AC01}"/>
              </a:ext>
            </a:extLst>
          </p:cNvPr>
          <p:cNvSpPr/>
          <p:nvPr/>
        </p:nvSpPr>
        <p:spPr>
          <a:xfrm>
            <a:off x="901854" y="5245240"/>
            <a:ext cx="3375394" cy="46724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8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3B62-1F96-487D-9FE8-A3A2D3D2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581" y="982132"/>
            <a:ext cx="4786230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Where is this Working Directory?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AFDBC5-C872-4247-BCBA-842509BB8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305" t="11840" r="43847" b="17186"/>
          <a:stretch/>
        </p:blipFill>
        <p:spPr>
          <a:xfrm>
            <a:off x="861813" y="710419"/>
            <a:ext cx="5424033" cy="530116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C0CFF-E323-452A-AFAE-3FE086A2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AD021-B338-4645-B0E8-ABF3A017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046AAD-30A0-4276-BE26-B0D562AE0C41}"/>
              </a:ext>
            </a:extLst>
          </p:cNvPr>
          <p:cNvSpPr txBox="1">
            <a:spLocks/>
          </p:cNvSpPr>
          <p:nvPr/>
        </p:nvSpPr>
        <p:spPr>
          <a:xfrm>
            <a:off x="6327046" y="2545649"/>
            <a:ext cx="5063765" cy="31393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, I clicked menu command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Tools &gt; Global Options</a:t>
            </a:r>
            <a:r>
              <a:rPr lang="en-US" dirty="0"/>
              <a:t>…to get this dialog box.</a:t>
            </a:r>
          </a:p>
          <a:p>
            <a:r>
              <a:rPr lang="en-US" dirty="0"/>
              <a:t>The “~” or “tilde” character means this is the user’s default home directory</a:t>
            </a:r>
          </a:p>
          <a:p>
            <a:r>
              <a:rPr lang="en-US" dirty="0"/>
              <a:t>Click the 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Browse…</a:t>
            </a:r>
            <a:r>
              <a:rPr lang="en-US" dirty="0"/>
              <a:t>” button to find exactly where this is</a:t>
            </a:r>
          </a:p>
          <a:p>
            <a:r>
              <a:rPr lang="en-US" dirty="0"/>
              <a:t>Changing this sets the default location where everything else is saved.</a:t>
            </a:r>
          </a:p>
        </p:txBody>
      </p:sp>
    </p:spTree>
    <p:extLst>
      <p:ext uri="{BB962C8B-B14F-4D97-AF65-F5344CB8AC3E}">
        <p14:creationId xmlns:p14="http://schemas.microsoft.com/office/powerpoint/2010/main" val="4216489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81A7-8FCA-41F7-B519-E0A64484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220" y="982132"/>
            <a:ext cx="4616377" cy="1303867"/>
          </a:xfrm>
        </p:spPr>
        <p:txBody>
          <a:bodyPr>
            <a:normAutofit/>
          </a:bodyPr>
          <a:lstStyle/>
          <a:p>
            <a:r>
              <a:rPr lang="en-US" b="1" dirty="0"/>
              <a:t>Reading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D920FF-C392-43CD-8EE0-912C86BED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52" r="17287" b="14356"/>
          <a:stretch/>
        </p:blipFill>
        <p:spPr>
          <a:xfrm>
            <a:off x="798844" y="828989"/>
            <a:ext cx="5297156" cy="536559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E7781-D5C9-4E2D-AC77-4D79098E4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0F5FA4-7A67-4CF4-9056-EECA63BC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8DC387-3EEE-4B32-867F-9264B28628C5}"/>
              </a:ext>
            </a:extLst>
          </p:cNvPr>
          <p:cNvSpPr/>
          <p:nvPr/>
        </p:nvSpPr>
        <p:spPr>
          <a:xfrm>
            <a:off x="2532185" y="1245996"/>
            <a:ext cx="1858945" cy="67323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316E33-C682-4549-BAC1-EC7FE68D897E}"/>
              </a:ext>
            </a:extLst>
          </p:cNvPr>
          <p:cNvSpPr txBox="1">
            <a:spLocks/>
          </p:cNvSpPr>
          <p:nvPr/>
        </p:nvSpPr>
        <p:spPr>
          <a:xfrm>
            <a:off x="6229979" y="2651349"/>
            <a:ext cx="4572000" cy="2870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function “</a:t>
            </a:r>
            <a:r>
              <a:rPr lang="en-US" dirty="0" err="1"/>
              <a:t>read.data</a:t>
            </a:r>
            <a:r>
              <a:rPr lang="en-US" dirty="0"/>
              <a:t>()” would work…but I want to show off the “Import Dataset” button</a:t>
            </a:r>
          </a:p>
          <a:p>
            <a:r>
              <a:rPr lang="en-US" dirty="0"/>
              <a:t>Impressive dialog box with options and preview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86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B8EE-9D6B-4820-87E0-6DAF90F3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7501" y="871600"/>
            <a:ext cx="2768321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Not Available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D942A-1BEF-4729-8B3F-BF991E90C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45" y="3893736"/>
            <a:ext cx="2964755" cy="2140299"/>
          </a:xfrm>
        </p:spPr>
        <p:txBody>
          <a:bodyPr/>
          <a:lstStyle/>
          <a:p>
            <a:r>
              <a:rPr lang="en-US" dirty="0"/>
              <a:t>Sometimes some data is missing and/or unknown</a:t>
            </a:r>
          </a:p>
          <a:p>
            <a:r>
              <a:rPr lang="en-US" dirty="0"/>
              <a:t>We can work around that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13A7A-1C13-430B-AD98-E658BCA1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AFD97-C7C0-4B2E-955E-41BDFAA3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A63CA-5F1E-4937-A62B-B0FABD228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95" b="66667"/>
          <a:stretch/>
        </p:blipFill>
        <p:spPr>
          <a:xfrm>
            <a:off x="643094" y="612949"/>
            <a:ext cx="8224576" cy="2965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3C5CC-D445-4566-95A1-BA60BE79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981" r="47995" b="6740"/>
          <a:stretch/>
        </p:blipFill>
        <p:spPr>
          <a:xfrm>
            <a:off x="3763600" y="3511899"/>
            <a:ext cx="7736737" cy="236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54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0631-545D-43DD-93FB-0D86CDDD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Importing Data: Different Formats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CEEB5-EB16-49A8-8C12-B4E4AC93D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590" t="-16" r="21068" b="56712"/>
          <a:stretch/>
        </p:blipFill>
        <p:spPr>
          <a:xfrm>
            <a:off x="818940" y="2474288"/>
            <a:ext cx="4079631" cy="36344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5A23-E3C8-4D85-A2A4-6E5F49EA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60363-040A-43F4-AE56-3DACF10D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59D68-A9FA-49D3-895A-FD7308EE0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63" t="36569" r="43154" b="38388"/>
          <a:stretch/>
        </p:blipFill>
        <p:spPr>
          <a:xfrm>
            <a:off x="4898571" y="2445844"/>
            <a:ext cx="3356148" cy="343002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1A281E-B9C9-496D-BB8A-9F17843D9B2F}"/>
              </a:ext>
            </a:extLst>
          </p:cNvPr>
          <p:cNvSpPr txBox="1">
            <a:spLocks/>
          </p:cNvSpPr>
          <p:nvPr/>
        </p:nvSpPr>
        <p:spPr>
          <a:xfrm>
            <a:off x="8455690" y="2551212"/>
            <a:ext cx="2964755" cy="34177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 cannot read other types of data files without some additional functionality. The way to add is via packages.</a:t>
            </a:r>
          </a:p>
          <a:p>
            <a:r>
              <a:rPr lang="en-US" dirty="0" err="1"/>
              <a:t>Rstudio</a:t>
            </a:r>
            <a:r>
              <a:rPr lang="en-US" dirty="0"/>
              <a:t> recognizes you need additional help.</a:t>
            </a:r>
          </a:p>
        </p:txBody>
      </p:sp>
    </p:spTree>
    <p:extLst>
      <p:ext uri="{BB962C8B-B14F-4D97-AF65-F5344CB8AC3E}">
        <p14:creationId xmlns:p14="http://schemas.microsoft.com/office/powerpoint/2010/main" val="708046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D964-D524-4125-BACF-6E72480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Installing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7DD1-DF74-4A4D-9F81-AA623289B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functionality comes in two portions</a:t>
            </a:r>
          </a:p>
          <a:p>
            <a:pPr lvl="1"/>
            <a:r>
              <a:rPr lang="en-US" dirty="0"/>
              <a:t>Download stuff to your computer</a:t>
            </a:r>
          </a:p>
          <a:p>
            <a:pPr lvl="1"/>
            <a:r>
              <a:rPr lang="en-US" dirty="0"/>
              <a:t>Install stuff so that R can use it.</a:t>
            </a:r>
          </a:p>
          <a:p>
            <a:r>
              <a:rPr lang="en-US" dirty="0" err="1"/>
              <a:t>RStudio</a:t>
            </a:r>
            <a:r>
              <a:rPr lang="en-US" dirty="0"/>
              <a:t> knows what to do to import Excel files</a:t>
            </a:r>
          </a:p>
          <a:p>
            <a:r>
              <a:rPr lang="en-US" dirty="0"/>
              <a:t>I use a stats package for Stata, so installed this package as well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34045-1DC5-4C19-BC3F-541BC8A2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138F-2B90-4011-8964-77809A15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1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91A8-72EB-4D4A-9F6E-E22DE181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Installing Other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5F058-1DF4-407D-A994-98E2685EA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Via </a:t>
            </a:r>
            <a:r>
              <a:rPr lang="en-US" dirty="0" err="1"/>
              <a:t>Rstudio</a:t>
            </a:r>
            <a:r>
              <a:rPr lang="en-US" dirty="0"/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Tools &gt; Install Packages</a:t>
            </a:r>
            <a:r>
              <a:rPr lang="en-US" dirty="0"/>
              <a:t>… dialog box</a:t>
            </a:r>
          </a:p>
          <a:p>
            <a:r>
              <a:rPr lang="en-US" dirty="0"/>
              <a:t>Directly in r: command is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(&lt;package.name&gt;)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F0DD1-143B-4ED9-8469-5B5F69EDA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67657-BD26-44BF-9856-2DBF7617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54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B8B0-CF33-4BDB-8F01-0D83CA69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726" y="982132"/>
            <a:ext cx="4510871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Importing Excel is Nice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6668FA-6486-4811-90E5-A3044ABB2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281" t="11989" r="5918" b="10610"/>
          <a:stretch/>
        </p:blipFill>
        <p:spPr>
          <a:xfrm>
            <a:off x="828988" y="783772"/>
            <a:ext cx="10550769" cy="52015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16E8E-E5F2-4F3E-8A44-DE1E2B65D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89882-304B-40F4-A4A4-A401F173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00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2709-8FB1-433A-B074-60424346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 Don’t Make </a:t>
            </a:r>
            <a:r>
              <a:rPr lang="en-US" b="1" dirty="0" err="1"/>
              <a:t>Misteaks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F5E6-F20A-40B5-A91F-704995F5C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certain points, I will deliberately make mistakes just to show how R reacts and how easy it is to correct</a:t>
            </a:r>
          </a:p>
          <a:p>
            <a:r>
              <a:rPr lang="en-US" dirty="0"/>
              <a:t>Other times, I’ll make mistakes by talking and typing at the same time</a:t>
            </a:r>
          </a:p>
          <a:p>
            <a:r>
              <a:rPr lang="en-US" dirty="0"/>
              <a:t>Sometimes I’ll make mistakes due to bad habits (learned from other programming  languages)</a:t>
            </a:r>
          </a:p>
          <a:p>
            <a:r>
              <a:rPr lang="en-US" dirty="0"/>
              <a:t>So to protect my sensitive ego, assume all mistakes are intentional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6FC-04D3-479D-8961-A35954CD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8505D-D2CE-4D4E-A0EC-4215263F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70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1C09-A33B-4219-8E09-D45E8247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656" y="982132"/>
            <a:ext cx="2862941" cy="1303867"/>
          </a:xfrm>
        </p:spPr>
        <p:txBody>
          <a:bodyPr/>
          <a:lstStyle/>
          <a:p>
            <a:r>
              <a:rPr lang="en-US" b="1" dirty="0"/>
              <a:t>Importing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70B181-9381-4D7A-B577-CE69D22C4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99" b="4384"/>
          <a:stretch/>
        </p:blipFill>
        <p:spPr>
          <a:xfrm>
            <a:off x="845706" y="773881"/>
            <a:ext cx="7002057" cy="545791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29035-2778-4E3F-A4D3-9B8D14A0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B9EDD-2635-4236-A59E-C5BE0B40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CD426-52BA-49DF-B146-9E61ABD49806}"/>
              </a:ext>
            </a:extLst>
          </p:cNvPr>
          <p:cNvSpPr txBox="1">
            <a:spLocks/>
          </p:cNvSpPr>
          <p:nvPr/>
        </p:nvSpPr>
        <p:spPr>
          <a:xfrm>
            <a:off x="7993464" y="2551212"/>
            <a:ext cx="3426981" cy="3417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RStudio</a:t>
            </a:r>
            <a:r>
              <a:rPr lang="en-US" dirty="0"/>
              <a:t> shows me the contents of the file</a:t>
            </a:r>
          </a:p>
          <a:p>
            <a:r>
              <a:rPr lang="en-US" dirty="0" err="1"/>
              <a:t>Rstudio</a:t>
            </a:r>
            <a:r>
              <a:rPr lang="en-US" dirty="0"/>
              <a:t> shows me the command to run in R.</a:t>
            </a:r>
          </a:p>
          <a:p>
            <a:r>
              <a:rPr lang="en-US" dirty="0"/>
              <a:t>PS: the last line is not really data – R at knows something looks funny about it.</a:t>
            </a:r>
          </a:p>
        </p:txBody>
      </p:sp>
    </p:spTree>
    <p:extLst>
      <p:ext uri="{BB962C8B-B14F-4D97-AF65-F5344CB8AC3E}">
        <p14:creationId xmlns:p14="http://schemas.microsoft.com/office/powerpoint/2010/main" val="3352966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AD34-D82A-4746-9ADC-35D678F1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Viewing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FE59D-84AE-40A3-9306-F134711C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1927" y="2556932"/>
            <a:ext cx="1684670" cy="3318936"/>
          </a:xfrm>
        </p:spPr>
        <p:txBody>
          <a:bodyPr/>
          <a:lstStyle/>
          <a:p>
            <a:r>
              <a:rPr lang="en-US" dirty="0"/>
              <a:t>Print()</a:t>
            </a:r>
          </a:p>
          <a:p>
            <a:r>
              <a:rPr lang="en-US" dirty="0"/>
              <a:t>Head()</a:t>
            </a:r>
          </a:p>
          <a:p>
            <a:r>
              <a:rPr lang="en-US" dirty="0" err="1"/>
              <a:t>Str</a:t>
            </a:r>
            <a:r>
              <a:rPr lang="en-US" dirty="0"/>
              <a:t>()</a:t>
            </a:r>
          </a:p>
          <a:p>
            <a:r>
              <a:rPr lang="en-US" dirty="0"/>
              <a:t>Names()</a:t>
            </a:r>
          </a:p>
          <a:p>
            <a:r>
              <a:rPr lang="en-US" dirty="0"/>
              <a:t>ls()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A3309-84FC-48AF-9644-7CD0A535C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09F53-9A14-451C-B771-248352A4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349B2-C65F-4F4B-8221-8CF5BCA67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4" r="40123" b="46108"/>
          <a:stretch/>
        </p:blipFill>
        <p:spPr>
          <a:xfrm>
            <a:off x="763674" y="2397647"/>
            <a:ext cx="8373443" cy="366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93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48AC9-9311-4B1E-A64C-3A2B85B6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Classes (or Types of Variables)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E70B3-033F-4BE4-8AC3-686ABB15C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Numbers: </a:t>
            </a:r>
            <a:r>
              <a:rPr lang="en-US" dirty="0"/>
              <a:t>R (and other computer programming languages) have different types</a:t>
            </a:r>
          </a:p>
          <a:p>
            <a:pPr lvl="1"/>
            <a:r>
              <a:rPr lang="en-US" dirty="0"/>
              <a:t>Integers, reasonable precision reals, extra precisions reals, imaginary</a:t>
            </a:r>
          </a:p>
          <a:p>
            <a:r>
              <a:rPr lang="en-US" b="1" dirty="0"/>
              <a:t>Strings</a:t>
            </a:r>
            <a:r>
              <a:rPr lang="en-US" dirty="0"/>
              <a:t> of Characters (usually called just </a:t>
            </a:r>
            <a:r>
              <a:rPr lang="en-US" i="1" dirty="0"/>
              <a:t>strings</a:t>
            </a:r>
            <a:r>
              <a:rPr lang="en-US" dirty="0"/>
              <a:t>)</a:t>
            </a:r>
          </a:p>
          <a:p>
            <a:r>
              <a:rPr lang="en-US" b="1" dirty="0"/>
              <a:t>Dates</a:t>
            </a:r>
          </a:p>
          <a:p>
            <a:r>
              <a:rPr lang="en-US" b="1" dirty="0"/>
              <a:t>Boolean/logical </a:t>
            </a:r>
          </a:p>
          <a:p>
            <a:r>
              <a:rPr lang="en-US" i="1" dirty="0"/>
              <a:t>And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596DD-EC8B-4936-8667-A72ADF81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6B13E-5B8A-48F5-B144-FB681FA9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9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81DF-F53C-4C4C-8B70-D63F0F39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Programming Tools: 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EF5E-B8F1-4AA8-B689-257C7036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246" y="2556932"/>
            <a:ext cx="5874027" cy="1303867"/>
          </a:xfrm>
        </p:spPr>
        <p:txBody>
          <a:bodyPr/>
          <a:lstStyle/>
          <a:p>
            <a:r>
              <a:rPr lang="en-US" dirty="0"/>
              <a:t>An IF statement is for when you want something done in some situations but not others.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3D612-7B4A-432D-9136-DF752A50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EECF4-DBA2-4D55-82C7-08A22F31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6E1F9-EA71-4AB0-A8CF-B4828BE35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6" r="72812" b="65000"/>
          <a:stretch/>
        </p:blipFill>
        <p:spPr>
          <a:xfrm>
            <a:off x="6961910" y="2556931"/>
            <a:ext cx="4209671" cy="2407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76529-C2AA-4588-9A99-8AF8B8534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4" r="73954" b="65652"/>
          <a:stretch/>
        </p:blipFill>
        <p:spPr>
          <a:xfrm>
            <a:off x="2289528" y="3392240"/>
            <a:ext cx="4238286" cy="24076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131B68-510B-4441-B314-BDC25B410376}"/>
              </a:ext>
            </a:extLst>
          </p:cNvPr>
          <p:cNvSpPr txBox="1">
            <a:spLocks/>
          </p:cNvSpPr>
          <p:nvPr/>
        </p:nvSpPr>
        <p:spPr>
          <a:xfrm>
            <a:off x="6637681" y="5030119"/>
            <a:ext cx="4722745" cy="1137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Symbols: </a:t>
            </a:r>
            <a:r>
              <a:rPr lang="en-US" dirty="0"/>
              <a:t>&lt;, &gt;, &lt;=, &gt;=, != (for </a:t>
            </a:r>
            <a:r>
              <a:rPr lang="en-US" i="1" dirty="0"/>
              <a:t>not equal</a:t>
            </a:r>
            <a:r>
              <a:rPr lang="en-US" dirty="0"/>
              <a:t>), &amp; (for </a:t>
            </a:r>
            <a:r>
              <a:rPr lang="en-US" i="1" dirty="0"/>
              <a:t>and</a:t>
            </a:r>
            <a:r>
              <a:rPr lang="en-US" dirty="0"/>
              <a:t>), | (for </a:t>
            </a:r>
            <a:r>
              <a:rPr lang="en-US" i="1" dirty="0"/>
              <a:t>or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3155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81DF-F53C-4C4C-8B70-D63F0F39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Programming Tools: Looping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31EF97-81CE-4748-89CD-965B73DC0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932" b="71053"/>
          <a:stretch/>
        </p:blipFill>
        <p:spPr>
          <a:xfrm>
            <a:off x="1059560" y="2443714"/>
            <a:ext cx="4561377" cy="35252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3D612-7B4A-432D-9136-DF752A50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EECF4-DBA2-4D55-82C7-08A22F31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C10DF-647C-48D6-AEC0-E9EB5963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98" r="65883" b="61259"/>
          <a:stretch/>
        </p:blipFill>
        <p:spPr>
          <a:xfrm>
            <a:off x="5795943" y="2443714"/>
            <a:ext cx="5583257" cy="35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54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81DF-F53C-4C4C-8B70-D63F0F39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Tools: </a:t>
            </a:r>
            <a:br>
              <a:rPr lang="en-US" b="1" dirty="0"/>
            </a:br>
            <a:r>
              <a:rPr lang="en-US" b="1" dirty="0"/>
              <a:t>Writing your Own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3D612-7B4A-432D-9136-DF752A50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EECF4-DBA2-4D55-82C7-08A22F31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F64151-3147-47C0-B1F2-54E03AD90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98" t="8313" r="60286" b="58170"/>
          <a:stretch/>
        </p:blipFill>
        <p:spPr>
          <a:xfrm>
            <a:off x="625827" y="2393949"/>
            <a:ext cx="8051674" cy="37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85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7C0A-DC2E-474A-AC6E-D63104A1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Writing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C69F9-DA58-4145-A024-F07CB5DB6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Reminder on how to perform the task</a:t>
            </a:r>
          </a:p>
          <a:p>
            <a:r>
              <a:rPr lang="en-US" dirty="0"/>
              <a:t>Allows rapid iteration</a:t>
            </a:r>
          </a:p>
          <a:p>
            <a:r>
              <a:rPr lang="en-US" dirty="0"/>
              <a:t>Reduces human error</a:t>
            </a:r>
          </a:p>
          <a:p>
            <a:r>
              <a:rPr lang="en-US" dirty="0"/>
              <a:t>Allows others to rerun and reproduce your work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B437D-AE9C-413E-9C20-7089DFDC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9A4A6-C2F9-4A3D-90B7-2A011D1D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78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D5CF-1FC3-45BE-88F8-1B0FC383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Saving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ECA05-85A2-4338-97DF-6D6117C3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 (*.R)</a:t>
            </a:r>
          </a:p>
          <a:p>
            <a:r>
              <a:rPr lang="en-US" dirty="0"/>
              <a:t>Workspace (*.</a:t>
            </a:r>
            <a:r>
              <a:rPr lang="en-US" dirty="0" err="1"/>
              <a:t>Rdata</a:t>
            </a:r>
            <a:r>
              <a:rPr lang="en-US" dirty="0"/>
              <a:t>)</a:t>
            </a:r>
          </a:p>
          <a:p>
            <a:r>
              <a:rPr lang="en-US" dirty="0"/>
              <a:t>History (*.</a:t>
            </a:r>
            <a:r>
              <a:rPr lang="en-US" dirty="0" err="1"/>
              <a:t>Rhistory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1F0CB-F298-4BDA-8B94-F88D1D30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AF251-55F9-4854-AB76-DDDA8D2B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58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26C8-D531-4831-9FAB-264D6D0B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870" y="982132"/>
            <a:ext cx="2792728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Built in Datasets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A5468B-B184-4D03-BB78-803B30818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7160" b="62058"/>
          <a:stretch/>
        </p:blipFill>
        <p:spPr>
          <a:xfrm>
            <a:off x="849348" y="808673"/>
            <a:ext cx="7505982" cy="48781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AF4D8-CF2A-4508-BD89-61498C26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6C565-A447-4455-84F0-5D2A7BD1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C10EFF-F852-4B7C-B7BE-B83809A147C5}"/>
              </a:ext>
            </a:extLst>
          </p:cNvPr>
          <p:cNvSpPr txBox="1">
            <a:spLocks/>
          </p:cNvSpPr>
          <p:nvPr/>
        </p:nvSpPr>
        <p:spPr>
          <a:xfrm>
            <a:off x="8677500" y="2556932"/>
            <a:ext cx="2665151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Handy when you want to test functionality and don’t feel like making up data</a:t>
            </a:r>
          </a:p>
          <a:p>
            <a:r>
              <a:rPr lang="en-US" dirty="0"/>
              <a:t>Examples often use these datasets</a:t>
            </a:r>
          </a:p>
        </p:txBody>
      </p:sp>
    </p:spTree>
    <p:extLst>
      <p:ext uri="{BB962C8B-B14F-4D97-AF65-F5344CB8AC3E}">
        <p14:creationId xmlns:p14="http://schemas.microsoft.com/office/powerpoint/2010/main" val="3782110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763F-0244-42E7-9FBA-1CD4513D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to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0CE4B-257B-467C-A8BA-11963C80B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CRAN has plenty of PDFs </a:t>
            </a:r>
          </a:p>
          <a:p>
            <a:r>
              <a:rPr lang="en-US" dirty="0"/>
              <a:t>Real physical book: </a:t>
            </a:r>
            <a:r>
              <a:rPr lang="en-US" i="1" dirty="0"/>
              <a:t>R Cookbook </a:t>
            </a:r>
            <a:r>
              <a:rPr lang="en-US" dirty="0"/>
              <a:t>by Paul </a:t>
            </a:r>
            <a:r>
              <a:rPr lang="en-US" dirty="0" err="1"/>
              <a:t>Teetor</a:t>
            </a:r>
            <a:endParaRPr lang="en-US" dirty="0"/>
          </a:p>
          <a:p>
            <a:r>
              <a:rPr lang="en-US" dirty="0"/>
              <a:t>Formerly </a:t>
            </a:r>
            <a:r>
              <a:rPr lang="en-US" dirty="0" err="1"/>
              <a:t>iTunesU</a:t>
            </a:r>
            <a:r>
              <a:rPr lang="en-US" dirty="0"/>
              <a:t>: </a:t>
            </a:r>
            <a:r>
              <a:rPr lang="en-US" i="1" dirty="0"/>
              <a:t>Using R for Statistical Analysis </a:t>
            </a:r>
            <a:r>
              <a:rPr lang="en-US" dirty="0"/>
              <a:t>(videos)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As with many topics</a:t>
            </a:r>
            <a:r>
              <a:rPr lang="en-US" dirty="0"/>
              <a:t>: YouTube and online courses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47A85-DE34-44DB-ABF2-FEDC1710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AAEBF-9ED7-445D-9462-5B5BECB9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2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F352-C9E7-4733-A88D-2F0412AAA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186" y="982132"/>
            <a:ext cx="8035411" cy="1303867"/>
          </a:xfrm>
        </p:spPr>
        <p:txBody>
          <a:bodyPr/>
          <a:lstStyle/>
          <a:p>
            <a:r>
              <a:rPr lang="en-US" b="1" dirty="0"/>
              <a:t>Assigning and Using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FB38-EF0E-4E4E-9444-A6C6E529B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125" y="2556932"/>
            <a:ext cx="6174472" cy="3318936"/>
          </a:xfrm>
        </p:spPr>
        <p:txBody>
          <a:bodyPr/>
          <a:lstStyle/>
          <a:p>
            <a:r>
              <a:rPr lang="en-US" dirty="0"/>
              <a:t>You can save results to be used later. These locations you can save to are called “variables” because they can be changed (again, and again).</a:t>
            </a:r>
          </a:p>
          <a:p>
            <a:r>
              <a:rPr lang="en-US" dirty="0"/>
              <a:t>Values can be integers (whole numbers), real numbers (with decimal points), characters of text, and more</a:t>
            </a:r>
          </a:p>
          <a:p>
            <a:r>
              <a:rPr lang="en-US" dirty="0"/>
              <a:t>To see what value a variable has, just type in the variable. Or type in print(&lt;variable.)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6956E-1895-4C06-AF99-FC42E043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D9B1-CBAE-4997-BF10-86B23E94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909FC-3845-4FF0-A722-70AD58555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" t="3421" r="76380" b="44623"/>
          <a:stretch/>
        </p:blipFill>
        <p:spPr>
          <a:xfrm>
            <a:off x="1157896" y="1988064"/>
            <a:ext cx="2991134" cy="412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7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5FEF-CCB6-464F-8E94-0DAF61A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Further Potential 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4713C-4534-4C65-B08B-0920F40C3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Keeping track of changes to scripts: </a:t>
            </a:r>
            <a:r>
              <a:rPr lang="en-US" b="1" dirty="0"/>
              <a:t>git</a:t>
            </a:r>
          </a:p>
          <a:p>
            <a:pPr lvl="1"/>
            <a:r>
              <a:rPr lang="en-US" dirty="0"/>
              <a:t>Essential for team sizes of n+	</a:t>
            </a:r>
            <a:r>
              <a:rPr lang="en-US" i="1" dirty="0"/>
              <a:t>(where n may be as small as 1)</a:t>
            </a:r>
          </a:p>
          <a:p>
            <a:r>
              <a:rPr lang="en-US" dirty="0"/>
              <a:t>Much prettier charts: </a:t>
            </a:r>
            <a:r>
              <a:rPr lang="en-US" b="1" dirty="0" err="1"/>
              <a:t>ggplot</a:t>
            </a:r>
            <a:r>
              <a:rPr lang="en-US" b="1" dirty="0"/>
              <a:t> </a:t>
            </a:r>
            <a:r>
              <a:rPr lang="en-US" dirty="0"/>
              <a:t>and</a:t>
            </a:r>
            <a:r>
              <a:rPr lang="en-US" b="1" dirty="0"/>
              <a:t> ggplot2</a:t>
            </a:r>
          </a:p>
          <a:p>
            <a:pPr lvl="1"/>
            <a:r>
              <a:rPr lang="en-US" dirty="0"/>
              <a:t>These </a:t>
            </a:r>
            <a:r>
              <a:rPr lang="en-US" i="1" dirty="0"/>
              <a:t>can</a:t>
            </a:r>
            <a:r>
              <a:rPr lang="en-US" dirty="0"/>
              <a:t> be presentable to management</a:t>
            </a:r>
          </a:p>
          <a:p>
            <a:r>
              <a:rPr lang="en-US" dirty="0"/>
              <a:t>Convention &amp; packages for arranging data for analysis: </a:t>
            </a:r>
            <a:r>
              <a:rPr lang="en-US" b="1" dirty="0" err="1"/>
              <a:t>tidyverse</a:t>
            </a:r>
            <a:r>
              <a:rPr lang="en-US" b="1" dirty="0"/>
              <a:t> </a:t>
            </a:r>
          </a:p>
          <a:p>
            <a:r>
              <a:rPr lang="en-US" dirty="0"/>
              <a:t>An easy way to create HTML with R: </a:t>
            </a:r>
            <a:r>
              <a:rPr lang="en-US" b="1" dirty="0" err="1"/>
              <a:t>Rmarkdown</a:t>
            </a:r>
            <a:endParaRPr lang="en-US" b="1" dirty="0"/>
          </a:p>
          <a:p>
            <a:r>
              <a:rPr lang="en-US" dirty="0"/>
              <a:t>Interactive web apps: </a:t>
            </a:r>
            <a:r>
              <a:rPr lang="en-US" b="1" dirty="0"/>
              <a:t>Shiny</a:t>
            </a:r>
          </a:p>
          <a:p>
            <a:r>
              <a:rPr lang="en-US" dirty="0"/>
              <a:t>And much, </a:t>
            </a:r>
            <a:r>
              <a:rPr lang="en-US" i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688F3-5474-4799-9DF1-F26C904C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45B6F-74F7-4CA2-ABA3-B676D108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96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361E-254D-4CAA-9DEA-D96E4AA1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Helpful Hints on Assigning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9F7C-4539-4A62-AF7F-6419C6938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the “&lt;-” instead of “=“ for assignment. </a:t>
            </a:r>
          </a:p>
          <a:p>
            <a:pPr lvl="1"/>
            <a:r>
              <a:rPr lang="en-US" dirty="0"/>
              <a:t>It normally does not make a difference, but there are some obscure technical reasons when “=“ does not work properly</a:t>
            </a:r>
          </a:p>
          <a:p>
            <a:r>
              <a:rPr lang="en-US" dirty="0"/>
              <a:t>The names we assign the results to are called “variables”</a:t>
            </a:r>
          </a:p>
          <a:p>
            <a:pPr lvl="1"/>
            <a:r>
              <a:rPr lang="en-US" dirty="0"/>
              <a:t>They don’t have to be a single letter. </a:t>
            </a:r>
          </a:p>
          <a:p>
            <a:pPr lvl="2"/>
            <a:r>
              <a:rPr lang="en-US" dirty="0"/>
              <a:t>Mathematicians, statisticians, and programmers like using short names.</a:t>
            </a:r>
          </a:p>
          <a:p>
            <a:pPr lvl="1"/>
            <a:r>
              <a:rPr lang="en-US" dirty="0"/>
              <a:t>You can make the name almost as long as you want.</a:t>
            </a:r>
          </a:p>
          <a:p>
            <a:pPr lvl="1"/>
            <a:r>
              <a:rPr lang="en-US" dirty="0"/>
              <a:t>You can use uppercase and lower case letters, digits, and two special characters “_” and “.” (as long as you start with a letter)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D483E-7258-4132-92FD-8EB99934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94E44-4690-4C6C-AA57-88EBDE99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5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CA57-D90D-4310-A135-018602FA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Naming  -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B4E1D-7440-4ECB-9916-32C7C5437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Although an uppercase letter is different than a lowercase one, which makes  “Apple” different than “apple,” most people don’t remember the distinction.</a:t>
            </a:r>
          </a:p>
          <a:p>
            <a:pPr lvl="1"/>
            <a:r>
              <a:rPr lang="en-US" dirty="0"/>
              <a:t>So do not make variables that differ only by upper vs lower case </a:t>
            </a:r>
          </a:p>
          <a:p>
            <a:r>
              <a:rPr lang="en-US" dirty="0"/>
              <a:t>Sometimes it is handy to have a name that consists of two words. For example, I would like to use “Joe </a:t>
            </a:r>
            <a:r>
              <a:rPr lang="en-US" dirty="0" err="1"/>
              <a:t>Cursio</a:t>
            </a:r>
            <a:r>
              <a:rPr lang="en-US" dirty="0"/>
              <a:t>” but the space makes this look like two different words. So instead…</a:t>
            </a:r>
          </a:p>
          <a:p>
            <a:pPr lvl="1"/>
            <a:r>
              <a:rPr lang="en-US" dirty="0"/>
              <a:t>Try “</a:t>
            </a:r>
            <a:r>
              <a:rPr lang="en-US" dirty="0" err="1"/>
              <a:t>joeCursio</a:t>
            </a:r>
            <a:r>
              <a:rPr lang="en-US" dirty="0"/>
              <a:t>”			use uppercase letter to separate words </a:t>
            </a:r>
            <a:r>
              <a:rPr lang="en-US" i="1" dirty="0"/>
              <a:t>called camel case  </a:t>
            </a:r>
          </a:p>
          <a:p>
            <a:pPr lvl="1"/>
            <a:r>
              <a:rPr lang="en-US" dirty="0"/>
              <a:t>Try “</a:t>
            </a:r>
            <a:r>
              <a:rPr lang="en-US" dirty="0" err="1"/>
              <a:t>joe_cursio</a:t>
            </a:r>
            <a:r>
              <a:rPr lang="en-US" dirty="0"/>
              <a:t>”		use an underscore to separate the words</a:t>
            </a:r>
          </a:p>
          <a:p>
            <a:pPr lvl="1"/>
            <a:r>
              <a:rPr lang="en-US" dirty="0"/>
              <a:t>Try “</a:t>
            </a:r>
            <a:r>
              <a:rPr lang="en-US" dirty="0" err="1"/>
              <a:t>joe.cursio</a:t>
            </a:r>
            <a:r>
              <a:rPr lang="en-US" dirty="0"/>
              <a:t>”			use a dot to separate the words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5437A-518B-43A4-B886-F4144836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F331A-DDA1-4C6F-A0A5-4B39AB76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6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1B56-5E69-4AB1-8F39-DD221372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Seeing Variables and Removing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16A1C-D81B-4602-9B68-56FC2628B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661" y="2556932"/>
            <a:ext cx="6078936" cy="33189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command to see what exists is called “ls()” if you notice it has parentheses because this is a command (or “function”) rather than a variable name.</a:t>
            </a:r>
          </a:p>
          <a:p>
            <a:r>
              <a:rPr lang="en-US" dirty="0"/>
              <a:t>The command to remove a variable is “</a:t>
            </a:r>
            <a:r>
              <a:rPr lang="en-US" dirty="0" err="1"/>
              <a:t>rm</a:t>
            </a:r>
            <a:r>
              <a:rPr lang="en-US" dirty="0"/>
              <a:t>(&lt;variable&gt;)</a:t>
            </a:r>
          </a:p>
          <a:p>
            <a:r>
              <a:rPr lang="en-US" dirty="0"/>
              <a:t>You can remove all variables by “</a:t>
            </a:r>
            <a:r>
              <a:rPr lang="en-US" dirty="0" err="1"/>
              <a:t>rm</a:t>
            </a:r>
            <a:r>
              <a:rPr lang="en-US" dirty="0"/>
              <a:t>(list=ls())”</a:t>
            </a:r>
          </a:p>
          <a:p>
            <a:pPr lvl="1"/>
            <a:r>
              <a:rPr lang="en-US" dirty="0"/>
              <a:t>You can nest commands – i.e. have one inside the other</a:t>
            </a:r>
          </a:p>
          <a:p>
            <a:pPr lvl="1"/>
            <a:r>
              <a:rPr lang="en-US" dirty="0"/>
              <a:t>The “list=“ is what’s called a “named parameter” and we’ll discuss this later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5D169-0DFD-4E8E-B12A-AE516948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4/13/2018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05479-8C9D-46EC-8785-6006C4E4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5B8F5-7A21-426D-8CB2-A721A15CB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6" t="21592" r="76436" b="47563"/>
          <a:stretch/>
        </p:blipFill>
        <p:spPr>
          <a:xfrm>
            <a:off x="1173706" y="2456597"/>
            <a:ext cx="3391469" cy="367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08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5259</Words>
  <Application>Microsoft Office PowerPoint</Application>
  <PresentationFormat>Widescreen</PresentationFormat>
  <Paragraphs>670</Paragraphs>
  <Slides>60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Courier New</vt:lpstr>
      <vt:lpstr>Garamond</vt:lpstr>
      <vt:lpstr>Organic</vt:lpstr>
      <vt:lpstr>R from the VeRy Beginning - Introduction</vt:lpstr>
      <vt:lpstr>At Any Time, Feel Free To ___</vt:lpstr>
      <vt:lpstr>“R GUI”</vt:lpstr>
      <vt:lpstr>You Can Use R as a Calculator</vt:lpstr>
      <vt:lpstr>I Don’t Make Misteaks</vt:lpstr>
      <vt:lpstr>Assigning and Using Variables</vt:lpstr>
      <vt:lpstr>Helpful Hints on Assigning Values</vt:lpstr>
      <vt:lpstr>About Naming  - Conventions</vt:lpstr>
      <vt:lpstr>Seeing Variables and Removing Them</vt:lpstr>
      <vt:lpstr>Scalars, Vectors, and Matrices</vt:lpstr>
      <vt:lpstr>Creating a Vector</vt:lpstr>
      <vt:lpstr>Variables Can be Strings of Letters</vt:lpstr>
      <vt:lpstr>See and Modify an Element of a Vector</vt:lpstr>
      <vt:lpstr>Functions</vt:lpstr>
      <vt:lpstr>Help Me, Please</vt:lpstr>
      <vt:lpstr>Help Via Examples</vt:lpstr>
      <vt:lpstr>Transitioning to RStudio</vt:lpstr>
      <vt:lpstr>RStudio</vt:lpstr>
      <vt:lpstr>PowerPoint Presentation</vt:lpstr>
      <vt:lpstr>PowerPoint Presentation</vt:lpstr>
      <vt:lpstr>PowerPoint Presentation</vt:lpstr>
      <vt:lpstr>You Can Print a Cheat-Sheet</vt:lpstr>
      <vt:lpstr>PowerPoint Presentation</vt:lpstr>
      <vt:lpstr>PowerPoint Presentation</vt:lpstr>
      <vt:lpstr>PowerPoint Presentation</vt:lpstr>
      <vt:lpstr>PowerPoint Presentation</vt:lpstr>
      <vt:lpstr>Introduction to Graphs and Plots</vt:lpstr>
      <vt:lpstr>Side-Track: I Deliberately Make a Mistake</vt:lpstr>
      <vt:lpstr>Select Everything and Run…</vt:lpstr>
      <vt:lpstr>I Made Another Mistake</vt:lpstr>
      <vt:lpstr>A Comment on Comments</vt:lpstr>
      <vt:lpstr>Let’s Try a Histogram   </vt:lpstr>
      <vt:lpstr>Try Again with Moar</vt:lpstr>
      <vt:lpstr>Back to Data Structures</vt:lpstr>
      <vt:lpstr>Data Structures: More about Vectors</vt:lpstr>
      <vt:lpstr>Type help(“:”)</vt:lpstr>
      <vt:lpstr>Matrices</vt:lpstr>
      <vt:lpstr>Data Structures: Data Frames</vt:lpstr>
      <vt:lpstr>Data.Frame</vt:lpstr>
      <vt:lpstr>Graphics: Switching</vt:lpstr>
      <vt:lpstr>Reading and Writing Data Files</vt:lpstr>
      <vt:lpstr>Files Section</vt:lpstr>
      <vt:lpstr>Where is this Working Directory?</vt:lpstr>
      <vt:lpstr>Reading Data</vt:lpstr>
      <vt:lpstr>Not Available Data</vt:lpstr>
      <vt:lpstr>Importing Data: Different Formats</vt:lpstr>
      <vt:lpstr>Installing Necessary Packages</vt:lpstr>
      <vt:lpstr>Installing Other Packages</vt:lpstr>
      <vt:lpstr>Importing Excel is Nice</vt:lpstr>
      <vt:lpstr>Importing</vt:lpstr>
      <vt:lpstr>Viewing Data</vt:lpstr>
      <vt:lpstr>Classes (or Types of Variables)</vt:lpstr>
      <vt:lpstr>Programming Tools: IF</vt:lpstr>
      <vt:lpstr>Programming Tools: Looping</vt:lpstr>
      <vt:lpstr>Programming Tools:  Writing your Own Functions</vt:lpstr>
      <vt:lpstr>Benefits of Writing Scripts</vt:lpstr>
      <vt:lpstr>Saving Your Work</vt:lpstr>
      <vt:lpstr>Built in Datasets</vt:lpstr>
      <vt:lpstr>Where to Go from Here?</vt:lpstr>
      <vt:lpstr>Further Potential 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from the beginning</dc:title>
  <dc:creator>Joseph Cursio</dc:creator>
  <cp:lastModifiedBy>Joseph Cursio</cp:lastModifiedBy>
  <cp:revision>58</cp:revision>
  <dcterms:created xsi:type="dcterms:W3CDTF">2018-03-21T00:03:21Z</dcterms:created>
  <dcterms:modified xsi:type="dcterms:W3CDTF">2018-04-14T02:41:49Z</dcterms:modified>
</cp:coreProperties>
</file>